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64" r:id="rId3"/>
    <p:sldId id="257" r:id="rId4"/>
    <p:sldId id="258" r:id="rId5"/>
    <p:sldId id="259" r:id="rId6"/>
    <p:sldId id="260" r:id="rId7"/>
    <p:sldId id="261" r:id="rId8"/>
    <p:sldId id="262" r:id="rId9"/>
    <p:sldId id="263" r:id="rId10"/>
    <p:sldId id="265" r:id="rId11"/>
    <p:sldId id="266" r:id="rId12"/>
    <p:sldId id="267" r:id="rId13"/>
    <p:sldId id="268" r:id="rId14"/>
    <p:sldId id="269" r:id="rId15"/>
    <p:sldId id="270" r:id="rId16"/>
    <p:sldId id="271" r:id="rId17"/>
    <p:sldId id="273" r:id="rId18"/>
    <p:sldId id="272" r:id="rId19"/>
    <p:sldId id="276"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4/13/2025</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4/13/2025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4/13/2025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4/13/2025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4/13/2025</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4/13/2025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4/13/2025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4/13/2025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4/13/2025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4/13/2025</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4/13/2025</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4/13/2025</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insights.ehotelier.com/insights/2025/01/23/assessing-group-and-transient-bookings-which-is-better-for-your-hotel/#:~:text=Transient%20bookings%20offer%20flexibility%2C%20high,and%20long%2Dterm%20revenue%20visibility" TargetMode="External"/><Relationship Id="rId3" Type="http://schemas.openxmlformats.org/officeDocument/2006/relationships/hyperlink" Target="https://www.novypro.com/all_dashboards" TargetMode="External"/><Relationship Id="rId7" Type="http://schemas.openxmlformats.org/officeDocument/2006/relationships/hyperlink" Target="https://roompricegenie.com/transient-market-segment/#:~:text=Transient%20guests%20are%20one%20of,term%20stay%20in%20your%20facility" TargetMode="External"/><Relationship Id="rId2" Type="http://schemas.openxmlformats.org/officeDocument/2006/relationships/hyperlink" Target="https://color.adobe.com/" TargetMode="External"/><Relationship Id="rId1" Type="http://schemas.openxmlformats.org/officeDocument/2006/relationships/slideLayout" Target="../slideLayouts/slideLayout4.xml"/><Relationship Id="rId6" Type="http://schemas.openxmlformats.org/officeDocument/2006/relationships/hyperlink" Target="https://engine.com/business-travel-guide/how-do-group-hotel-rates-work#:~:text=With%20almost%20every%20hotel%20the,agreed%20upon%20date%20or%20dates" TargetMode="External"/><Relationship Id="rId5" Type="http://schemas.openxmlformats.org/officeDocument/2006/relationships/hyperlink" Target="https://www.altexsoft.com/blog/hotel-property-management-systems-products-and-features/" TargetMode="External"/><Relationship Id="rId10" Type="http://schemas.openxmlformats.org/officeDocument/2006/relationships/hyperlink" Target="https://www.fourseasons.com/sharmelsheikh/" TargetMode="External"/><Relationship Id="rId4" Type="http://schemas.openxmlformats.org/officeDocument/2006/relationships/hyperlink" Target="https://www.oracle.com/in/hospitality/what-is-hotel-pms/#:~:text=Traditionally%2C%20a%20hotel%20property%20management,managing%20room%20rates%2C%20and%20billing" TargetMode="External"/><Relationship Id="rId9" Type="http://schemas.openxmlformats.org/officeDocument/2006/relationships/hyperlink" Target="https://www.mews.com/en/blog/direct-bookings-vs-third-party%20reservations#:~:text=Third%20party%20hotel%20bookings%20are,and%20guests%20to%20book%20convenientl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llway with a large window and a lamp&#10;&#10;AI-generated content may be incorrect.">
            <a:extLst>
              <a:ext uri="{FF2B5EF4-FFF2-40B4-BE49-F238E27FC236}">
                <a16:creationId xmlns:a16="http://schemas.microsoft.com/office/drawing/2014/main" id="{8957EB16-15E6-B798-DBE0-226DAED747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B82597A-E76B-63E3-6E0A-4098848299E3}"/>
              </a:ext>
            </a:extLst>
          </p:cNvPr>
          <p:cNvSpPr>
            <a:spLocks noGrp="1"/>
          </p:cNvSpPr>
          <p:nvPr>
            <p:ph type="ctrTitle"/>
          </p:nvPr>
        </p:nvSpPr>
        <p:spPr>
          <a:xfrm>
            <a:off x="1559052" y="3843863"/>
            <a:ext cx="9068586" cy="2590800"/>
          </a:xfrm>
        </p:spPr>
        <p:txBody>
          <a:bodyPr/>
          <a:lstStyle/>
          <a:p>
            <a:pPr marL="0" marR="0">
              <a:spcBef>
                <a:spcPts val="1800"/>
              </a:spcBef>
              <a:spcAft>
                <a:spcPts val="400"/>
              </a:spcAft>
            </a:pPr>
            <a:r>
              <a:rPr lang="en-US" sz="5400" b="1" kern="0" dirty="0">
                <a:solidFill>
                  <a:schemeClr val="bg1"/>
                </a:solidFill>
                <a:effectLst/>
                <a:highlight>
                  <a:srgbClr val="008080"/>
                </a:highlight>
                <a:latin typeface="Times New Roman" panose="02020603050405020304" pitchFamily="18" charset="0"/>
                <a:ea typeface="Yu Gothic Light" panose="020B0300000000000000" pitchFamily="34" charset="-128"/>
                <a:cs typeface="Times New Roman" panose="02020603050405020304" pitchFamily="18" charset="0"/>
              </a:rPr>
              <a:t>Hotel Booking</a:t>
            </a:r>
            <a:br>
              <a:rPr lang="en-US" sz="5400" b="1" kern="0" dirty="0">
                <a:solidFill>
                  <a:schemeClr val="bg1"/>
                </a:solidFill>
                <a:effectLst/>
                <a:highlight>
                  <a:srgbClr val="008080"/>
                </a:highlight>
                <a:latin typeface="Aptos Display" panose="020B0004020202020204" pitchFamily="34" charset="0"/>
                <a:ea typeface="Yu Gothic Light" panose="020B0300000000000000" pitchFamily="34" charset="-128"/>
                <a:cs typeface="Times New Roman" panose="02020603050405020304" pitchFamily="18" charset="0"/>
              </a:rPr>
            </a:br>
            <a:endParaRPr lang="en-US" sz="28700" dirty="0"/>
          </a:p>
        </p:txBody>
      </p:sp>
      <p:sp>
        <p:nvSpPr>
          <p:cNvPr id="3" name="Subtitle 2">
            <a:extLst>
              <a:ext uri="{FF2B5EF4-FFF2-40B4-BE49-F238E27FC236}">
                <a16:creationId xmlns:a16="http://schemas.microsoft.com/office/drawing/2014/main" id="{CB65362D-1BE8-34FF-3F26-FDCF5FCB1EC4}"/>
              </a:ext>
            </a:extLst>
          </p:cNvPr>
          <p:cNvSpPr>
            <a:spLocks noGrp="1"/>
          </p:cNvSpPr>
          <p:nvPr>
            <p:ph type="subTitle" idx="1"/>
          </p:nvPr>
        </p:nvSpPr>
        <p:spPr>
          <a:xfrm>
            <a:off x="1562100" y="4317476"/>
            <a:ext cx="9070848" cy="1357460"/>
          </a:xfrm>
        </p:spPr>
        <p:txBody>
          <a:bodyPr>
            <a:normAutofit fontScale="92500" lnSpcReduction="10000"/>
          </a:bodyPr>
          <a:lstStyle/>
          <a:p>
            <a:r>
              <a:rPr lang="en-US" sz="3200" b="1" dirty="0">
                <a:solidFill>
                  <a:schemeClr val="bg1"/>
                </a:solidFill>
                <a:effectLst/>
                <a:highlight>
                  <a:srgbClr val="008080"/>
                </a:highlight>
                <a:latin typeface="Times New Roman" panose="02020603050405020304" pitchFamily="18" charset="0"/>
                <a:ea typeface="Segoe UI" panose="020B0502040204020203" pitchFamily="34" charset="0"/>
                <a:cs typeface="Times New Roman" panose="02020603050405020304" pitchFamily="18" charset="0"/>
              </a:rPr>
              <a:t>DEPI (Data Analytics Power BI Final Project)</a:t>
            </a:r>
            <a:br>
              <a:rPr lang="en-US" sz="3200" b="1" dirty="0">
                <a:solidFill>
                  <a:schemeClr val="bg1"/>
                </a:solidFill>
                <a:effectLst/>
                <a:highlight>
                  <a:srgbClr val="008080"/>
                </a:highlight>
                <a:latin typeface="Aptos Display" panose="020B0004020202020204" pitchFamily="34" charset="0"/>
                <a:ea typeface="Yu Gothic Light" panose="020B0300000000000000" pitchFamily="34" charset="-128"/>
                <a:cs typeface="Times New Roman" panose="02020603050405020304" pitchFamily="18" charset="0"/>
              </a:rPr>
            </a:br>
            <a:r>
              <a:rPr lang="en-US" sz="3200" b="1" dirty="0">
                <a:solidFill>
                  <a:srgbClr val="1F2328"/>
                </a:solidFill>
                <a:effectLst/>
                <a:latin typeface="Times New Roman" panose="02020603050405020304" pitchFamily="18" charset="0"/>
                <a:ea typeface="Arial" panose="020B0604020202020204" pitchFamily="34" charset="0"/>
                <a:cs typeface="Times New Roman" panose="02020603050405020304" pitchFamily="18" charset="0"/>
              </a:rPr>
              <a:t> </a:t>
            </a:r>
            <a:br>
              <a:rPr lang="en-US" sz="3200" b="1" dirty="0">
                <a:solidFill>
                  <a:srgbClr val="0F4761"/>
                </a:solidFill>
                <a:effectLst/>
                <a:latin typeface="Times New Roman" panose="02020603050405020304" pitchFamily="18" charset="0"/>
                <a:ea typeface="Yu Gothic Light" panose="020B0300000000000000" pitchFamily="34" charset="-128"/>
                <a:cs typeface="Times New Roman" panose="02020603050405020304" pitchFamily="18" charset="0"/>
              </a:rPr>
            </a:br>
            <a:endParaRPr lang="en-US" sz="3200" dirty="0"/>
          </a:p>
        </p:txBody>
      </p:sp>
    </p:spTree>
    <p:extLst>
      <p:ext uri="{BB962C8B-B14F-4D97-AF65-F5344CB8AC3E}">
        <p14:creationId xmlns:p14="http://schemas.microsoft.com/office/powerpoint/2010/main" val="596251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7373E-7257-34AA-4F65-401B365702CB}"/>
              </a:ext>
            </a:extLst>
          </p:cNvPr>
          <p:cNvSpPr>
            <a:spLocks noGrp="1"/>
          </p:cNvSpPr>
          <p:nvPr>
            <p:ph type="title"/>
          </p:nvPr>
        </p:nvSpPr>
        <p:spPr>
          <a:xfrm>
            <a:off x="661448" y="416351"/>
            <a:ext cx="10058400" cy="941109"/>
          </a:xfrm>
        </p:spPr>
        <p:txBody>
          <a:bodyPr>
            <a:normAutofit/>
          </a:bodyPr>
          <a:lstStyle/>
          <a:p>
            <a:r>
              <a:rPr lang="en-US" sz="4400" b="1" dirty="0">
                <a:solidFill>
                  <a:srgbClr val="074F6A"/>
                </a:solidFill>
                <a:latin typeface="Times New Roman" panose="02020603050405020304" pitchFamily="18" charset="0"/>
                <a:cs typeface="Times New Roman" panose="02020603050405020304" pitchFamily="18" charset="0"/>
              </a:rPr>
              <a:t>Challenges in this data:</a:t>
            </a:r>
          </a:p>
        </p:txBody>
      </p:sp>
      <p:sp>
        <p:nvSpPr>
          <p:cNvPr id="4" name="Rectangle 1">
            <a:extLst>
              <a:ext uri="{FF2B5EF4-FFF2-40B4-BE49-F238E27FC236}">
                <a16:creationId xmlns:a16="http://schemas.microsoft.com/office/drawing/2014/main" id="{BAA4C2B5-1943-0F66-C1EF-6F5B21AA4A87}"/>
              </a:ext>
            </a:extLst>
          </p:cNvPr>
          <p:cNvSpPr>
            <a:spLocks noGrp="1" noChangeArrowheads="1"/>
          </p:cNvSpPr>
          <p:nvPr>
            <p:ph idx="1"/>
          </p:nvPr>
        </p:nvSpPr>
        <p:spPr bwMode="auto">
          <a:xfrm>
            <a:off x="462502" y="1318022"/>
            <a:ext cx="11068050"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rgbClr val="77206D"/>
                </a:solidFill>
                <a:effectLst/>
                <a:latin typeface="+mj-lt"/>
                <a:ea typeface="Yu Gothic Light" panose="020B0300000000000000" pitchFamily="34" charset="-128"/>
              </a:rPr>
              <a:t>Data Granularity:</a:t>
            </a:r>
            <a:r>
              <a:rPr kumimoji="0" lang="en-US" altLang="en-US" sz="1600" b="1" i="0" u="none" strike="noStrike" cap="none" normalizeH="0" baseline="0" dirty="0">
                <a:ln>
                  <a:noFill/>
                </a:ln>
                <a:solidFill>
                  <a:schemeClr val="tx1"/>
                </a:solidFill>
                <a:effectLst/>
                <a:latin typeface="+mj-lt"/>
                <a:ea typeface="Yu Gothic Light" panose="020B0300000000000000" pitchFamily="34" charset="-128"/>
              </a:rPr>
              <a:t> </a:t>
            </a:r>
            <a:r>
              <a:rPr kumimoji="0" lang="en-US" altLang="en-US" sz="1600" b="0" i="0" u="none" strike="noStrike" cap="none" normalizeH="0" baseline="0" dirty="0">
                <a:ln>
                  <a:noFill/>
                </a:ln>
                <a:solidFill>
                  <a:schemeClr val="tx1"/>
                </a:solidFill>
                <a:effectLst/>
                <a:latin typeface="+mj-lt"/>
                <a:ea typeface="Yu Gothic Light" panose="020B0300000000000000" pitchFamily="34" charset="-128"/>
              </a:rPr>
              <a:t>The</a:t>
            </a:r>
            <a:r>
              <a:rPr kumimoji="0" lang="en-US" altLang="en-US" sz="1600" b="0" i="0" u="none" strike="noStrike" cap="none" normalizeH="0" baseline="0" dirty="0">
                <a:ln>
                  <a:noFill/>
                </a:ln>
                <a:solidFill>
                  <a:schemeClr val="tx1"/>
                </a:solidFill>
                <a:effectLst/>
                <a:latin typeface="+mj-lt"/>
                <a:ea typeface="Times New Roman" panose="02020603050405020304" pitchFamily="18" charset="0"/>
              </a:rPr>
              <a:t> level of detail in the data will impact the types of analysis performed, for example:</a:t>
            </a:r>
            <a:endParaRPr kumimoji="0" lang="en-US" altLang="en-US" sz="1600" b="0" i="0" u="none" strike="noStrike" cap="none" normalizeH="0" baseline="0" dirty="0">
              <a:ln>
                <a:noFill/>
              </a:ln>
              <a:solidFill>
                <a:schemeClr val="tx1"/>
              </a:solidFill>
              <a:effectLst/>
              <a:latin typeface="+mj-lt"/>
            </a:endParaRPr>
          </a:p>
          <a:p>
            <a:pPr marL="274320" marR="0" lvl="1" indent="0">
              <a:buClrTx/>
              <a:buSzTx/>
              <a:buFontTx/>
              <a:buChar char="•"/>
              <a:tabLst/>
            </a:pPr>
            <a:r>
              <a:rPr lang="en-US" altLang="en-US" dirty="0">
                <a:solidFill>
                  <a:srgbClr val="000000"/>
                </a:solidFill>
                <a:latin typeface="+mj-lt"/>
                <a:cs typeface="Times New Roman" panose="02020603050405020304" pitchFamily="18" charset="0"/>
              </a:rPr>
              <a:t>The "Total Available Rooms"  &amp; “customer satisfaction scores “ are not available in this data.</a:t>
            </a:r>
          </a:p>
          <a:p>
            <a:pPr marL="274320" marR="0" lvl="1" indent="0">
              <a:buClrTx/>
              <a:buSzTx/>
              <a:buNone/>
              <a:tabLst/>
            </a:pPr>
            <a:endParaRPr lang="en-US" altLang="en-US" dirty="0">
              <a:solidFill>
                <a:srgbClr val="000000"/>
              </a:solidFill>
              <a:latin typeface="+mj-l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rgbClr val="77206D"/>
                </a:solidFill>
                <a:effectLst/>
                <a:latin typeface="+mj-lt"/>
                <a:ea typeface="Yu Gothic Light" panose="020B0300000000000000" pitchFamily="34" charset="-128"/>
              </a:rPr>
              <a:t>Data Completeness:</a:t>
            </a:r>
            <a:r>
              <a:rPr kumimoji="0" lang="en-US" altLang="en-US" sz="1600" b="1" i="0" u="none" strike="noStrike" cap="none" normalizeH="0" baseline="0" dirty="0">
                <a:ln>
                  <a:noFill/>
                </a:ln>
                <a:solidFill>
                  <a:schemeClr val="tx1"/>
                </a:solidFill>
                <a:effectLst/>
                <a:latin typeface="+mj-lt"/>
                <a:ea typeface="Yu Gothic Light" panose="020B0300000000000000" pitchFamily="34" charset="-128"/>
              </a:rPr>
              <a:t> </a:t>
            </a:r>
            <a:r>
              <a:rPr kumimoji="0" lang="en-US" altLang="en-US" sz="1600" b="0" i="0" u="none" strike="noStrike" cap="none" normalizeH="0" baseline="0" dirty="0">
                <a:ln>
                  <a:noFill/>
                </a:ln>
                <a:solidFill>
                  <a:schemeClr val="tx1"/>
                </a:solidFill>
                <a:effectLst/>
                <a:latin typeface="+mj-lt"/>
                <a:ea typeface="Yu Gothic Light" panose="020B0300000000000000" pitchFamily="34" charset="-128"/>
              </a:rPr>
              <a:t>Missing</a:t>
            </a:r>
            <a:r>
              <a:rPr kumimoji="0" lang="en-US" altLang="en-US" sz="1600" b="0" i="0" u="none" strike="noStrike" cap="none" normalizeH="0" baseline="0" dirty="0">
                <a:ln>
                  <a:noFill/>
                </a:ln>
                <a:solidFill>
                  <a:schemeClr val="tx1"/>
                </a:solidFill>
                <a:effectLst/>
                <a:latin typeface="+mj-lt"/>
                <a:ea typeface="Times New Roman" panose="02020603050405020304" pitchFamily="18" charset="0"/>
              </a:rPr>
              <a:t> data can bias results. </a:t>
            </a:r>
            <a:r>
              <a:rPr kumimoji="0" lang="en-US" altLang="en-US" sz="1600" b="0" i="0" u="none" strike="noStrike" cap="none" normalizeH="0" baseline="0" dirty="0">
                <a:ln>
                  <a:noFill/>
                </a:ln>
                <a:solidFill>
                  <a:schemeClr val="tx1"/>
                </a:solidFill>
                <a:effectLst/>
                <a:latin typeface="+mj-lt"/>
                <a:ea typeface="Yu Gothic Light" panose="020B0300000000000000" pitchFamily="34" charset="-128"/>
              </a:rPr>
              <a:t>In this data:</a:t>
            </a:r>
            <a:endParaRPr kumimoji="0" lang="en-US" altLang="en-US" sz="1600" b="0" i="0" u="none" strike="noStrike" cap="none" normalizeH="0" baseline="0" dirty="0">
              <a:ln>
                <a:noFill/>
              </a:ln>
              <a:solidFill>
                <a:schemeClr val="tx1"/>
              </a:solidFill>
              <a:effectLst/>
              <a:latin typeface="+mj-lt"/>
            </a:endParaRPr>
          </a:p>
          <a:p>
            <a:pPr marL="274320" lvl="1" indent="0">
              <a:buClrTx/>
              <a:buFontTx/>
              <a:buChar char="•"/>
            </a:pPr>
            <a:r>
              <a:rPr lang="en-US" altLang="en-US" dirty="0">
                <a:solidFill>
                  <a:srgbClr val="000000"/>
                </a:solidFill>
                <a:latin typeface="+mj-lt"/>
                <a:cs typeface="Times New Roman" panose="02020603050405020304" pitchFamily="18" charset="0"/>
              </a:rPr>
              <a:t>In the country attribute: 488 missing values.</a:t>
            </a:r>
          </a:p>
          <a:p>
            <a:pPr marL="274320" lvl="1" indent="0">
              <a:buClrTx/>
              <a:buFontTx/>
              <a:buChar char="•"/>
            </a:pPr>
            <a:r>
              <a:rPr lang="en-US" altLang="en-US" dirty="0">
                <a:solidFill>
                  <a:srgbClr val="000000"/>
                </a:solidFill>
                <a:latin typeface="+mj-lt"/>
                <a:cs typeface="Times New Roman" panose="02020603050405020304" pitchFamily="18" charset="0"/>
              </a:rPr>
              <a:t>In the agent attribute, 16340 values are missing. </a:t>
            </a:r>
          </a:p>
          <a:p>
            <a:pPr marL="274320" lvl="1" indent="0">
              <a:buClrTx/>
              <a:buFontTx/>
              <a:buChar char="•"/>
            </a:pPr>
            <a:r>
              <a:rPr lang="en-US" altLang="en-US" dirty="0">
                <a:solidFill>
                  <a:srgbClr val="000000"/>
                </a:solidFill>
                <a:latin typeface="+mj-lt"/>
                <a:cs typeface="Times New Roman" panose="02020603050405020304" pitchFamily="18" charset="0"/>
              </a:rPr>
              <a:t>In the company attribute: 112593 missing values.</a:t>
            </a:r>
          </a:p>
          <a:p>
            <a:pPr marL="274320" lvl="1" indent="0">
              <a:buClrTx/>
              <a:buFontTx/>
              <a:buChar char="•"/>
            </a:pPr>
            <a:r>
              <a:rPr lang="en-US" altLang="en-US" dirty="0">
                <a:solidFill>
                  <a:srgbClr val="000000"/>
                </a:solidFill>
                <a:latin typeface="+mj-lt"/>
                <a:cs typeface="Times New Roman" panose="02020603050405020304" pitchFamily="18" charset="0"/>
              </a:rPr>
              <a:t>In the children attribute: 4 missing values.</a:t>
            </a:r>
          </a:p>
          <a:p>
            <a:pPr marL="274320" lvl="1" indent="0">
              <a:buClrTx/>
              <a:buNone/>
            </a:pPr>
            <a:endParaRPr lang="en-US" altLang="en-US" dirty="0">
              <a:solidFill>
                <a:srgbClr val="000000"/>
              </a:solidFill>
              <a:latin typeface="+mj-l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rgbClr val="77206D"/>
                </a:solidFill>
                <a:effectLst/>
                <a:latin typeface="+mj-lt"/>
                <a:ea typeface="Times New Roman" panose="02020603050405020304" pitchFamily="18" charset="0"/>
              </a:rPr>
              <a:t>Data inconsistency</a:t>
            </a:r>
            <a:r>
              <a:rPr kumimoji="0" lang="en-US" altLang="en-US" sz="1600" b="0" i="0" u="none" strike="noStrike" cap="none" normalizeH="0" baseline="0" dirty="0">
                <a:ln>
                  <a:noFill/>
                </a:ln>
                <a:solidFill>
                  <a:srgbClr val="77206D"/>
                </a:solidFill>
                <a:effectLst/>
                <a:latin typeface="+mj-lt"/>
                <a:ea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mj-lt"/>
            </a:endParaRPr>
          </a:p>
          <a:p>
            <a:pPr marL="274320" lvl="1" indent="0">
              <a:buClrTx/>
              <a:buFontTx/>
              <a:buChar char="•"/>
            </a:pPr>
            <a:r>
              <a:rPr kumimoji="0" lang="en-US" altLang="en-US" b="0" i="0" u="none" strike="noStrike" cap="none" normalizeH="0" baseline="0" dirty="0">
                <a:ln>
                  <a:noFill/>
                </a:ln>
                <a:solidFill>
                  <a:srgbClr val="000000"/>
                </a:solidFill>
                <a:effectLst/>
                <a:latin typeface="+mj-lt"/>
                <a:ea typeface="Aptos" panose="020B0004020202020204" pitchFamily="34" charset="0"/>
                <a:cs typeface="Times New Roman" panose="02020603050405020304" pitchFamily="18" charset="0"/>
              </a:rPr>
              <a:t>Inconsistent reservation status date for number of Check-Out guests.</a:t>
            </a:r>
            <a:endParaRPr kumimoji="0" lang="en-US" altLang="en-US" b="0" i="0" u="none" strike="noStrike" cap="none" normalizeH="0" baseline="0" dirty="0">
              <a:ln>
                <a:noFill/>
              </a:ln>
              <a:solidFill>
                <a:schemeClr val="tx1"/>
              </a:solidFill>
              <a:effectLst/>
              <a:latin typeface="+mj-lt"/>
            </a:endParaRPr>
          </a:p>
          <a:p>
            <a:pPr marL="274320" marR="0" lvl="1" indent="0">
              <a:buClrTx/>
              <a:buSzTx/>
              <a:buFontTx/>
              <a:buChar char="•"/>
              <a:tabLst/>
            </a:pPr>
            <a:r>
              <a:rPr lang="en-US" altLang="en-US" dirty="0">
                <a:solidFill>
                  <a:srgbClr val="000000"/>
                </a:solidFill>
                <a:latin typeface="+mj-lt"/>
                <a:cs typeface="Times New Roman" panose="02020603050405020304" pitchFamily="18" charset="0"/>
              </a:rPr>
              <a:t>Inconsistent reservation status for a single No-Show guest. </a:t>
            </a:r>
          </a:p>
          <a:p>
            <a:pPr marL="274320" marR="0" lvl="1" indent="0">
              <a:buClrTx/>
              <a:buSzTx/>
              <a:buFontTx/>
              <a:buChar char="•"/>
              <a:tabLst/>
            </a:pPr>
            <a:r>
              <a:rPr lang="en-US" altLang="en-US" dirty="0">
                <a:solidFill>
                  <a:srgbClr val="000000"/>
                </a:solidFill>
                <a:latin typeface="+mj-lt"/>
                <a:cs typeface="Times New Roman" panose="02020603050405020304" pitchFamily="18" charset="0"/>
              </a:rPr>
              <a:t>Inconsistent reservation status for several Check-Out guests with zero nights of stay. (representing Day-Use guests).</a:t>
            </a:r>
          </a:p>
          <a:p>
            <a:pPr marL="274320" marR="0" lvl="1" indent="0">
              <a:buClrTx/>
              <a:buSzTx/>
              <a:buFontTx/>
              <a:buChar char="•"/>
              <a:tabLst/>
            </a:pPr>
            <a:r>
              <a:rPr lang="en-US" altLang="en-US" dirty="0">
                <a:solidFill>
                  <a:srgbClr val="000000"/>
                </a:solidFill>
                <a:latin typeface="+mj-lt"/>
                <a:cs typeface="Times New Roman" panose="02020603050405020304" pitchFamily="18" charset="0"/>
              </a:rPr>
              <a:t>Inconsistent some values of the is-repeated-guest column (recorded as 0) for several guests with previous bookings.</a:t>
            </a:r>
          </a:p>
          <a:p>
            <a:pPr marL="274320" marR="0" lvl="1" indent="0">
              <a:buClrTx/>
              <a:buSzTx/>
              <a:buNone/>
              <a:tabLst/>
            </a:pPr>
            <a:endParaRPr lang="en-US" altLang="en-US" dirty="0">
              <a:solidFill>
                <a:srgbClr val="000000"/>
              </a:solidFill>
              <a:latin typeface="+mj-l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rgbClr val="77206D"/>
                </a:solidFill>
                <a:effectLst/>
                <a:latin typeface="+mj-lt"/>
                <a:ea typeface="Times New Roman" panose="02020603050405020304" pitchFamily="18" charset="0"/>
              </a:rPr>
              <a:t>External Factors</a:t>
            </a:r>
            <a:r>
              <a:rPr kumimoji="0" lang="en-US" altLang="en-US" sz="1600" b="0" i="0" u="none" strike="noStrike" cap="none" normalizeH="0" baseline="0" dirty="0">
                <a:ln>
                  <a:noFill/>
                </a:ln>
                <a:solidFill>
                  <a:srgbClr val="77206D"/>
                </a:solidFill>
                <a:effectLst/>
                <a:latin typeface="+mj-lt"/>
                <a:ea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mj-lt"/>
                <a:ea typeface="Times New Roman" panose="02020603050405020304" pitchFamily="18" charset="0"/>
              </a:rPr>
              <a:t> may influence hotel performance (e.g., seasonality, economic conditions, local events).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rgbClr val="77206D"/>
                </a:solidFill>
                <a:effectLst/>
                <a:latin typeface="+mj-lt"/>
                <a:ea typeface="Times New Roman" panose="02020603050405020304" pitchFamily="18" charset="0"/>
              </a:rPr>
              <a:t>Segmentation</a:t>
            </a:r>
            <a:r>
              <a:rPr kumimoji="0" lang="en-US" altLang="en-US" sz="1600" b="0" i="0" u="none" strike="noStrike" cap="none" normalizeH="0" baseline="0" dirty="0">
                <a:ln>
                  <a:noFill/>
                </a:ln>
                <a:solidFill>
                  <a:srgbClr val="77206D"/>
                </a:solidFill>
                <a:effectLst/>
                <a:latin typeface="+mj-lt"/>
                <a:ea typeface="Aptos" panose="020B0004020202020204" pitchFamily="34" charset="0"/>
                <a:cs typeface="Times New Roman" panose="02020603050405020304" pitchFamily="18" charset="0"/>
              </a:rPr>
              <a:t>: </a:t>
            </a:r>
            <a:r>
              <a:rPr kumimoji="0" lang="en-US" altLang="en-US" sz="1600" b="0" i="0" u="none" strike="noStrike" cap="none" normalizeH="0" baseline="0" dirty="0">
                <a:ln>
                  <a:noFill/>
                </a:ln>
                <a:solidFill>
                  <a:srgbClr val="000000"/>
                </a:solidFill>
                <a:effectLst/>
                <a:latin typeface="+mj-lt"/>
                <a:ea typeface="Aptos" panose="020B0004020202020204" pitchFamily="34" charset="0"/>
                <a:cs typeface="Times New Roman" panose="02020603050405020304" pitchFamily="18" charset="0"/>
              </a:rPr>
              <a:t>Analyze KPIs across different segments of customers, and booking channels to identify opportunities for optimization.</a:t>
            </a:r>
            <a:r>
              <a:rPr kumimoji="0" lang="en-US" altLang="en-US" sz="1600" b="0" i="0" u="none" strike="noStrike" cap="none" normalizeH="0" baseline="0" dirty="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48855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ool with chairs and umbrellas&#10;&#10;AI-generated content may be incorrect.">
            <a:extLst>
              <a:ext uri="{FF2B5EF4-FFF2-40B4-BE49-F238E27FC236}">
                <a16:creationId xmlns:a16="http://schemas.microsoft.com/office/drawing/2014/main" id="{C7A018E7-F4EE-454E-2BFF-E22E941F0CB9}"/>
              </a:ext>
            </a:extLst>
          </p:cNvPr>
          <p:cNvPicPr>
            <a:picLocks noChangeAspect="1"/>
          </p:cNvPicPr>
          <p:nvPr/>
        </p:nvPicPr>
        <p:blipFill>
          <a:blip r:embed="rId2">
            <a:alphaModFix amt="20000"/>
          </a:blip>
          <a:stretch>
            <a:fillRect/>
          </a:stretch>
        </p:blipFill>
        <p:spPr>
          <a:xfrm>
            <a:off x="247650" y="257175"/>
            <a:ext cx="11706225" cy="6362699"/>
          </a:xfrm>
          <a:prstGeom prst="rect">
            <a:avLst/>
          </a:prstGeom>
        </p:spPr>
      </p:pic>
      <p:sp>
        <p:nvSpPr>
          <p:cNvPr id="2" name="Title 1">
            <a:extLst>
              <a:ext uri="{FF2B5EF4-FFF2-40B4-BE49-F238E27FC236}">
                <a16:creationId xmlns:a16="http://schemas.microsoft.com/office/drawing/2014/main" id="{65FDF6BD-DAEF-8E02-3944-036213081580}"/>
              </a:ext>
            </a:extLst>
          </p:cNvPr>
          <p:cNvSpPr>
            <a:spLocks noGrp="1"/>
          </p:cNvSpPr>
          <p:nvPr>
            <p:ph type="title"/>
          </p:nvPr>
        </p:nvSpPr>
        <p:spPr>
          <a:xfrm>
            <a:off x="802850" y="350363"/>
            <a:ext cx="10058400" cy="1371600"/>
          </a:xfrm>
        </p:spPr>
        <p:txBody>
          <a:bodyPr>
            <a:normAutofit/>
          </a:bodyPr>
          <a:lstStyle/>
          <a:p>
            <a:r>
              <a:rPr lang="en-US" sz="4400" b="1" dirty="0">
                <a:solidFill>
                  <a:srgbClr val="074F6A"/>
                </a:solidFill>
                <a:latin typeface="Times New Roman" panose="02020603050405020304" pitchFamily="18" charset="0"/>
                <a:cs typeface="Times New Roman" panose="02020603050405020304" pitchFamily="18" charset="0"/>
              </a:rPr>
              <a:t>Our Main KPIs: </a:t>
            </a:r>
          </a:p>
        </p:txBody>
      </p:sp>
      <p:sp>
        <p:nvSpPr>
          <p:cNvPr id="3" name="Content Placeholder 2">
            <a:extLst>
              <a:ext uri="{FF2B5EF4-FFF2-40B4-BE49-F238E27FC236}">
                <a16:creationId xmlns:a16="http://schemas.microsoft.com/office/drawing/2014/main" id="{5293A057-A1BE-E7F0-EDBE-18FBFFCC2EF4}"/>
              </a:ext>
            </a:extLst>
          </p:cNvPr>
          <p:cNvSpPr>
            <a:spLocks noGrp="1"/>
          </p:cNvSpPr>
          <p:nvPr>
            <p:ph idx="1"/>
          </p:nvPr>
        </p:nvSpPr>
        <p:spPr>
          <a:xfrm>
            <a:off x="802850" y="1721963"/>
            <a:ext cx="10058400" cy="4404517"/>
          </a:xfrm>
        </p:spPr>
        <p:txBody>
          <a:bodyPr>
            <a:normAutofit fontScale="92500" lnSpcReduction="20000"/>
          </a:bodyPr>
          <a:lstStyle/>
          <a:p>
            <a:r>
              <a:rPr lang="en-US" sz="1900" b="1" kern="0" dirty="0">
                <a:effectLst/>
                <a:latin typeface="+mj-lt"/>
                <a:ea typeface="Times New Roman" panose="02020603050405020304" pitchFamily="18" charset="0"/>
              </a:rPr>
              <a:t>Total number of bookings</a:t>
            </a:r>
          </a:p>
          <a:p>
            <a:r>
              <a:rPr lang="en-US" sz="1900" b="1" kern="0" dirty="0">
                <a:effectLst/>
                <a:latin typeface="+mj-lt"/>
                <a:ea typeface="Times New Roman" panose="02020603050405020304" pitchFamily="18" charset="0"/>
              </a:rPr>
              <a:t>True check-in rate</a:t>
            </a:r>
          </a:p>
          <a:p>
            <a:r>
              <a:rPr lang="en-US" sz="1900" b="1" kern="0" dirty="0">
                <a:effectLst/>
                <a:latin typeface="+mj-lt"/>
                <a:ea typeface="Times New Roman" panose="02020603050405020304" pitchFamily="18" charset="0"/>
              </a:rPr>
              <a:t>True Cancellation rate</a:t>
            </a:r>
          </a:p>
          <a:p>
            <a:r>
              <a:rPr lang="en-US" sz="1900" b="1" kern="0" dirty="0">
                <a:effectLst/>
                <a:latin typeface="+mj-lt"/>
                <a:ea typeface="Times New Roman" panose="02020603050405020304" pitchFamily="18" charset="0"/>
              </a:rPr>
              <a:t>No-Show rate</a:t>
            </a:r>
          </a:p>
          <a:p>
            <a:r>
              <a:rPr lang="en-US" sz="1900" b="1" kern="0" dirty="0">
                <a:effectLst/>
                <a:latin typeface="+mj-lt"/>
                <a:ea typeface="Times New Roman" panose="02020603050405020304" pitchFamily="18" charset="0"/>
              </a:rPr>
              <a:t>Day-use rate</a:t>
            </a:r>
          </a:p>
          <a:p>
            <a:r>
              <a:rPr lang="en-US" sz="1900" b="1" dirty="0">
                <a:effectLst/>
                <a:latin typeface="+mj-lt"/>
                <a:ea typeface="Times New Roman" panose="02020603050405020304" pitchFamily="18" charset="0"/>
              </a:rPr>
              <a:t> ADR </a:t>
            </a:r>
          </a:p>
          <a:p>
            <a:r>
              <a:rPr lang="en-US" sz="1900" b="1" kern="0" dirty="0">
                <a:effectLst/>
                <a:latin typeface="+mj-lt"/>
                <a:ea typeface="Times New Roman" panose="02020603050405020304" pitchFamily="18" charset="0"/>
              </a:rPr>
              <a:t>Average Lead time</a:t>
            </a:r>
            <a:endParaRPr lang="en-US" sz="1900" b="1" kern="0" dirty="0">
              <a:latin typeface="+mj-lt"/>
              <a:ea typeface="Times New Roman" panose="02020603050405020304" pitchFamily="18" charset="0"/>
            </a:endParaRPr>
          </a:p>
          <a:p>
            <a:r>
              <a:rPr lang="en-US" sz="1900" b="1" kern="0" dirty="0">
                <a:effectLst/>
                <a:latin typeface="+mj-lt"/>
                <a:ea typeface="Times New Roman" panose="02020603050405020304" pitchFamily="18" charset="0"/>
              </a:rPr>
              <a:t>ALOS</a:t>
            </a:r>
          </a:p>
          <a:p>
            <a:r>
              <a:rPr lang="en-US" sz="1900" b="1" dirty="0">
                <a:effectLst/>
                <a:latin typeface="+mj-lt"/>
                <a:ea typeface="Times New Roman" panose="02020603050405020304" pitchFamily="18" charset="0"/>
              </a:rPr>
              <a:t>Total guests </a:t>
            </a:r>
            <a:endParaRPr lang="en-US" sz="1900" dirty="0">
              <a:effectLst/>
              <a:latin typeface="+mj-lt"/>
              <a:ea typeface="Times New Roman" panose="02020603050405020304" pitchFamily="18" charset="0"/>
            </a:endParaRPr>
          </a:p>
          <a:p>
            <a:r>
              <a:rPr lang="en-US" sz="1900" b="1" kern="0" dirty="0">
                <a:effectLst/>
                <a:latin typeface="+mj-lt"/>
                <a:ea typeface="Times New Roman" panose="02020603050405020304" pitchFamily="18" charset="0"/>
              </a:rPr>
              <a:t>Repeated guests</a:t>
            </a:r>
            <a:endParaRPr lang="en-US" sz="1900" b="1" kern="0" dirty="0">
              <a:latin typeface="+mj-lt"/>
              <a:ea typeface="Times New Roman" panose="02020603050405020304" pitchFamily="18" charset="0"/>
            </a:endParaRPr>
          </a:p>
          <a:p>
            <a:r>
              <a:rPr lang="en-US" sz="1900" b="1" kern="0" dirty="0">
                <a:effectLst/>
                <a:latin typeface="+mj-lt"/>
                <a:ea typeface="Times New Roman" panose="02020603050405020304" pitchFamily="18" charset="0"/>
              </a:rPr>
              <a:t>Customer Retention Rate</a:t>
            </a:r>
          </a:p>
          <a:p>
            <a:r>
              <a:rPr lang="en-US" sz="1900" b="1" kern="0" dirty="0">
                <a:effectLst/>
                <a:latin typeface="+mj-lt"/>
                <a:ea typeface="Times New Roman" panose="02020603050405020304" pitchFamily="18" charset="0"/>
              </a:rPr>
              <a:t>Market Segment Performance</a:t>
            </a:r>
          </a:p>
          <a:p>
            <a:r>
              <a:rPr lang="en-US" sz="1900" b="1" kern="0" dirty="0">
                <a:effectLst/>
                <a:latin typeface="+mj-lt"/>
                <a:ea typeface="Times New Roman" panose="02020603050405020304" pitchFamily="18" charset="0"/>
              </a:rPr>
              <a:t>Distribution Channel Performance</a:t>
            </a:r>
          </a:p>
          <a:p>
            <a:endParaRPr lang="en-US" kern="0" dirty="0">
              <a:latin typeface="Times New Roman" panose="02020603050405020304" pitchFamily="18" charset="0"/>
              <a:ea typeface="Times New Roman" panose="02020603050405020304" pitchFamily="18" charset="0"/>
            </a:endParaRPr>
          </a:p>
          <a:p>
            <a:endParaRPr lang="en-US" b="1" kern="0" dirty="0">
              <a:effectLst/>
              <a:latin typeface="Times New Roman" panose="02020603050405020304" pitchFamily="18" charset="0"/>
              <a:ea typeface="Times New Roman" panose="02020603050405020304" pitchFamily="18" charset="0"/>
            </a:endParaRPr>
          </a:p>
          <a:p>
            <a:endParaRPr lang="en-US" b="1" kern="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26802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7EFD-F31D-BDC4-841C-1BBFA2AA0286}"/>
              </a:ext>
            </a:extLst>
          </p:cNvPr>
          <p:cNvSpPr>
            <a:spLocks noGrp="1"/>
          </p:cNvSpPr>
          <p:nvPr>
            <p:ph type="title"/>
          </p:nvPr>
        </p:nvSpPr>
        <p:spPr/>
        <p:txBody>
          <a:bodyPr>
            <a:normAutofit/>
          </a:bodyPr>
          <a:lstStyle/>
          <a:p>
            <a:r>
              <a:rPr lang="en-US" sz="3600" b="1" dirty="0">
                <a:solidFill>
                  <a:srgbClr val="074F6A"/>
                </a:solidFill>
                <a:effectLst/>
                <a:latin typeface="Times New Roman" panose="02020603050405020304" pitchFamily="18" charset="0"/>
                <a:ea typeface="Times New Roman" panose="02020603050405020304" pitchFamily="18" charset="0"/>
              </a:rPr>
              <a:t>Other Unavailable KPIs in current data: </a:t>
            </a:r>
            <a:br>
              <a:rPr lang="en-US" sz="4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7EA2C38-E619-F594-92C8-9D4425C60ABB}"/>
              </a:ext>
            </a:extLst>
          </p:cNvPr>
          <p:cNvSpPr>
            <a:spLocks noGrp="1"/>
          </p:cNvSpPr>
          <p:nvPr>
            <p:ph idx="1"/>
          </p:nvPr>
        </p:nvSpPr>
        <p:spPr/>
        <p:txBody>
          <a:bodyPr>
            <a:normAutofit lnSpcReduction="10000"/>
          </a:bodyPr>
          <a:lstStyle/>
          <a:p>
            <a:pPr marL="342900" marR="0" lvl="0" indent="-342900" algn="just">
              <a:spcBef>
                <a:spcPts val="0"/>
              </a:spcBef>
              <a:spcAft>
                <a:spcPts val="0"/>
              </a:spcAft>
              <a:buFont typeface="Symbol" panose="05050102010706020507" pitchFamily="18" charset="2"/>
              <a:buChar char=""/>
            </a:pPr>
            <a:r>
              <a:rPr lang="en-US" sz="1800" b="1" dirty="0">
                <a:effectLst/>
                <a:latin typeface="+mj-lt"/>
                <a:ea typeface="Times New Roman" panose="02020603050405020304" pitchFamily="18" charset="0"/>
                <a:cs typeface="Times New Roman" panose="02020603050405020304" pitchFamily="18" charset="0"/>
              </a:rPr>
              <a:t>Occupancy Rate: </a:t>
            </a:r>
            <a:r>
              <a:rPr lang="en-US" sz="1800" dirty="0">
                <a:effectLst/>
                <a:latin typeface="+mj-lt"/>
                <a:ea typeface="Times New Roman" panose="02020603050405020304" pitchFamily="18" charset="0"/>
                <a:cs typeface="Times New Roman" panose="02020603050405020304" pitchFamily="18" charset="0"/>
              </a:rPr>
              <a:t>The percentage of available rooms that are occupied during a specific period (day, week, month, year). It’-s a measure how well the hotel is utilizing its available rooms.</a:t>
            </a:r>
          </a:p>
          <a:p>
            <a:pPr marL="0" marR="0" lvl="0" indent="0" algn="just">
              <a:spcBef>
                <a:spcPts val="0"/>
              </a:spcBef>
              <a:spcAft>
                <a:spcPts val="0"/>
              </a:spcAft>
              <a:buNone/>
            </a:pPr>
            <a:r>
              <a:rPr lang="en-US" sz="1800" dirty="0">
                <a:effectLst/>
                <a:latin typeface="+mj-lt"/>
                <a:ea typeface="Times New Roman" panose="02020603050405020304" pitchFamily="18" charset="0"/>
                <a:cs typeface="Times New Roman" panose="02020603050405020304" pitchFamily="18" charset="0"/>
              </a:rPr>
              <a:t> </a:t>
            </a:r>
            <a:endParaRPr lang="en-US" sz="1800" dirty="0">
              <a:effectLst/>
              <a:latin typeface="+mj-lt"/>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b="1" dirty="0">
                <a:effectLst/>
                <a:latin typeface="+mj-lt"/>
                <a:ea typeface="Times New Roman" panose="02020603050405020304" pitchFamily="18" charset="0"/>
                <a:cs typeface="Times New Roman" panose="02020603050405020304" pitchFamily="18" charset="0"/>
              </a:rPr>
              <a:t>Revenue Per Available Room (RevPAR): </a:t>
            </a:r>
            <a:r>
              <a:rPr lang="en-US" sz="1800" dirty="0">
                <a:effectLst/>
                <a:latin typeface="+mj-lt"/>
                <a:ea typeface="Times New Roman" panose="02020603050405020304" pitchFamily="18" charset="0"/>
                <a:cs typeface="Times New Roman" panose="02020603050405020304" pitchFamily="18" charset="0"/>
              </a:rPr>
              <a:t>A measure of a hotel's revenue-generating ability. It combines occupancy and ADR to provide a holistic view of revenue performance.</a:t>
            </a:r>
          </a:p>
          <a:p>
            <a:pPr marL="0" marR="0" lvl="0" indent="0" algn="just">
              <a:spcBef>
                <a:spcPts val="0"/>
              </a:spcBef>
              <a:spcAft>
                <a:spcPts val="0"/>
              </a:spcAft>
              <a:buNone/>
            </a:pPr>
            <a:endParaRPr lang="en-US" sz="1800" dirty="0">
              <a:effectLst/>
              <a:latin typeface="+mj-lt"/>
              <a:ea typeface="Times New Roman" panose="02020603050405020304" pitchFamily="18" charset="0"/>
            </a:endParaRPr>
          </a:p>
          <a:p>
            <a:pPr marL="342900" marR="0" lvl="0" indent="-342900" algn="just">
              <a:spcBef>
                <a:spcPts val="0"/>
              </a:spcBef>
              <a:spcAft>
                <a:spcPts val="800"/>
              </a:spcAft>
              <a:buFont typeface="Symbol" panose="05050102010706020507" pitchFamily="18" charset="2"/>
              <a:buChar char=""/>
            </a:pPr>
            <a:r>
              <a:rPr lang="en-US" sz="1800" b="1" dirty="0">
                <a:effectLst/>
                <a:latin typeface="+mj-lt"/>
                <a:ea typeface="Times New Roman" panose="02020603050405020304" pitchFamily="18" charset="0"/>
                <a:cs typeface="Times New Roman" panose="02020603050405020304" pitchFamily="18" charset="0"/>
              </a:rPr>
              <a:t>Customer Lifetime Value (CLTV)</a:t>
            </a:r>
            <a:r>
              <a:rPr lang="en-US" sz="1800" dirty="0">
                <a:effectLst/>
                <a:latin typeface="+mj-lt"/>
                <a:ea typeface="Times New Roman" panose="02020603050405020304" pitchFamily="18" charset="0"/>
                <a:cs typeface="Times New Roman" panose="02020603050405020304" pitchFamily="18" charset="0"/>
              </a:rPr>
              <a:t>: A prediction of the total revenue a customer is expected to generate during his relationship with the hotel to identify high-value customers and prioritize customer retention efforts.</a:t>
            </a:r>
            <a:endParaRPr lang="en-US" sz="1800" dirty="0">
              <a:effectLst/>
              <a:latin typeface="+mj-lt"/>
              <a:ea typeface="Times New Roman" panose="02020603050405020304" pitchFamily="18" charset="0"/>
            </a:endParaRPr>
          </a:p>
          <a:p>
            <a:pPr marL="342900" marR="0" lvl="0" indent="-342900" algn="just">
              <a:lnSpc>
                <a:spcPct val="115000"/>
              </a:lnSpc>
              <a:spcBef>
                <a:spcPts val="0"/>
              </a:spcBef>
              <a:spcAft>
                <a:spcPts val="800"/>
              </a:spcAft>
              <a:buFont typeface="Symbol" panose="05050102010706020507" pitchFamily="18" charset="2"/>
              <a:buChar char=""/>
            </a:pPr>
            <a:r>
              <a:rPr lang="en-US" sz="1800" b="1" dirty="0">
                <a:effectLst/>
                <a:latin typeface="+mj-lt"/>
                <a:ea typeface="Times New Roman" panose="02020603050405020304" pitchFamily="18" charset="0"/>
                <a:cs typeface="Times New Roman" panose="02020603050405020304" pitchFamily="18" charset="0"/>
              </a:rPr>
              <a:t>Customer Satisfaction Score (CSAT) or Net Promoter Score (NPS):  </a:t>
            </a:r>
            <a:r>
              <a:rPr lang="en-US" sz="1800" dirty="0">
                <a:effectLst/>
                <a:latin typeface="+mj-lt"/>
                <a:ea typeface="Times New Roman" panose="02020603050405020304" pitchFamily="18" charset="0"/>
                <a:cs typeface="Times New Roman" panose="02020603050405020304" pitchFamily="18" charset="0"/>
              </a:rPr>
              <a:t>A measure of customer satisfaction and loyalty, typically collected through post-stay surveys, that Indicates the overall guest experience and identifies areas for improvement.</a:t>
            </a:r>
            <a:endParaRPr lang="en-US" sz="1800" dirty="0">
              <a:effectLst/>
              <a:latin typeface="+mj-lt"/>
              <a:ea typeface="Times New Roman" panose="02020603050405020304" pitchFamily="18" charset="0"/>
            </a:endParaRPr>
          </a:p>
          <a:p>
            <a:endParaRPr lang="en-US" dirty="0"/>
          </a:p>
        </p:txBody>
      </p:sp>
    </p:spTree>
    <p:extLst>
      <p:ext uri="{BB962C8B-B14F-4D97-AF65-F5344CB8AC3E}">
        <p14:creationId xmlns:p14="http://schemas.microsoft.com/office/powerpoint/2010/main" val="1798592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CD0F-FA4C-1B45-4BF6-7723C63CB184}"/>
              </a:ext>
            </a:extLst>
          </p:cNvPr>
          <p:cNvSpPr>
            <a:spLocks noGrp="1"/>
          </p:cNvSpPr>
          <p:nvPr>
            <p:ph type="title"/>
          </p:nvPr>
        </p:nvSpPr>
        <p:spPr>
          <a:xfrm>
            <a:off x="783996" y="303229"/>
            <a:ext cx="10058400" cy="733719"/>
          </a:xfrm>
        </p:spPr>
        <p:txBody>
          <a:bodyPr>
            <a:noAutofit/>
          </a:bodyPr>
          <a:lstStyle/>
          <a:p>
            <a:r>
              <a:rPr lang="en-US" sz="3600" b="1" dirty="0">
                <a:solidFill>
                  <a:srgbClr val="074F6A"/>
                </a:solidFill>
                <a:latin typeface="Times New Roman" panose="02020603050405020304" pitchFamily="18" charset="0"/>
                <a:cs typeface="Times New Roman" panose="02020603050405020304" pitchFamily="18" charset="0"/>
              </a:rPr>
              <a:t>Research Questions for our Hotel Booking Data:</a:t>
            </a:r>
          </a:p>
        </p:txBody>
      </p:sp>
      <p:graphicFrame>
        <p:nvGraphicFramePr>
          <p:cNvPr id="4" name="Content Placeholder 3">
            <a:extLst>
              <a:ext uri="{FF2B5EF4-FFF2-40B4-BE49-F238E27FC236}">
                <a16:creationId xmlns:a16="http://schemas.microsoft.com/office/drawing/2014/main" id="{F1FBB883-CE46-2F2D-08DA-C4B45079DEA0}"/>
              </a:ext>
            </a:extLst>
          </p:cNvPr>
          <p:cNvGraphicFramePr>
            <a:graphicFrameLocks noGrp="1"/>
          </p:cNvGraphicFramePr>
          <p:nvPr>
            <p:ph idx="1"/>
            <p:extLst>
              <p:ext uri="{D42A27DB-BD31-4B8C-83A1-F6EECF244321}">
                <p14:modId xmlns:p14="http://schemas.microsoft.com/office/powerpoint/2010/main" val="2218839527"/>
              </p:ext>
            </p:extLst>
          </p:nvPr>
        </p:nvGraphicFramePr>
        <p:xfrm>
          <a:off x="901042" y="1036948"/>
          <a:ext cx="9862008" cy="5406617"/>
        </p:xfrm>
        <a:graphic>
          <a:graphicData uri="http://schemas.openxmlformats.org/drawingml/2006/table">
            <a:tbl>
              <a:tblPr firstRow="1" firstCol="1" bandRow="1">
                <a:tableStyleId>{2D5ABB26-0587-4C30-8999-92F81FD0307C}</a:tableStyleId>
              </a:tblPr>
              <a:tblGrid>
                <a:gridCol w="4931004">
                  <a:extLst>
                    <a:ext uri="{9D8B030D-6E8A-4147-A177-3AD203B41FA5}">
                      <a16:colId xmlns:a16="http://schemas.microsoft.com/office/drawing/2014/main" val="298559537"/>
                    </a:ext>
                  </a:extLst>
                </a:gridCol>
                <a:gridCol w="4931004">
                  <a:extLst>
                    <a:ext uri="{9D8B030D-6E8A-4147-A177-3AD203B41FA5}">
                      <a16:colId xmlns:a16="http://schemas.microsoft.com/office/drawing/2014/main" val="3716754255"/>
                    </a:ext>
                  </a:extLst>
                </a:gridCol>
              </a:tblGrid>
              <a:tr h="1238782">
                <a:tc>
                  <a:txBody>
                    <a:bodyPr/>
                    <a:lstStyle/>
                    <a:p>
                      <a:pPr marL="0" marR="0" algn="just">
                        <a:spcBef>
                          <a:spcPts val="0"/>
                        </a:spcBef>
                        <a:spcAft>
                          <a:spcPts val="0"/>
                        </a:spcAft>
                      </a:pPr>
                      <a:r>
                        <a:rPr lang="en-US" sz="1100" b="1" kern="100" dirty="0">
                          <a:effectLst/>
                        </a:rPr>
                        <a:t>Overall Performance and Trends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are the overall booking trends for the hotel over the available time period? (e.g., How do total bookings vary by month and year?)</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is the average daily rate (ADR) and how does it fluctuate over time?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is the average length of stay (ALOS) and how does it correlate with other variables?</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tc>
                  <a:txBody>
                    <a:bodyPr/>
                    <a:lstStyle/>
                    <a:p>
                      <a:pPr marL="0" marR="0" algn="just">
                        <a:spcBef>
                          <a:spcPts val="0"/>
                        </a:spcBef>
                        <a:spcAft>
                          <a:spcPts val="0"/>
                        </a:spcAft>
                      </a:pPr>
                      <a:r>
                        <a:rPr lang="en-US" sz="1100" b="1" kern="100" dirty="0">
                          <a:effectLst/>
                        </a:rPr>
                        <a:t>Booking Characteristics: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How does the number of booking changes relate to the length of stay, lead time, or cancellation rate? (Do bookings with more changes tend to be canceled more often?)</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is the average number of special requests per booking, and how does this relate to customer satisfaction or loyalty? (High number might indicate dissatisfaction).</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extLst>
                  <a:ext uri="{0D108BD9-81ED-4DB2-BD59-A6C34878D82A}">
                    <a16:rowId xmlns:a16="http://schemas.microsoft.com/office/drawing/2014/main" val="70474188"/>
                  </a:ext>
                </a:extLst>
              </a:tr>
              <a:tr h="1353064">
                <a:tc rowSpan="2">
                  <a:txBody>
                    <a:bodyPr/>
                    <a:lstStyle/>
                    <a:p>
                      <a:pPr marL="0" marR="0">
                        <a:lnSpc>
                          <a:spcPct val="115000"/>
                        </a:lnSpc>
                        <a:spcBef>
                          <a:spcPts val="1200"/>
                        </a:spcBef>
                        <a:spcAft>
                          <a:spcPts val="0"/>
                        </a:spcAft>
                      </a:pPr>
                      <a:r>
                        <a:rPr lang="en-US" sz="1200" b="1" kern="100" dirty="0">
                          <a:effectLst/>
                        </a:rPr>
                        <a:t>Cancellation Analysis: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is the overall cancellation rate, and what factors contribute to cancellations?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Do cancellation rates vary significantly by market segment, distribution channel, or customer type?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Is there a relationship between lead time and cancellation rate? (Do bookings made further in advance have a higher cancellation rate?)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Does the deposit type (No Deposit vs. Refundable vs. Non-Refundable) affect the cancellation rate?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Are there differences in cancellation behavior between repeated and non-repeated guests?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How do previous cancellations influence future bookings? (Is there a higher likelihood of cancellation for guests with previous cancellations?)</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tc>
                  <a:txBody>
                    <a:bodyPr/>
                    <a:lstStyle/>
                    <a:p>
                      <a:pPr marL="0" marR="0" algn="just">
                        <a:spcBef>
                          <a:spcPts val="1200"/>
                        </a:spcBef>
                        <a:spcAft>
                          <a:spcPts val="0"/>
                        </a:spcAft>
                      </a:pPr>
                      <a:r>
                        <a:rPr lang="en-US" sz="1200" b="1" kern="100" dirty="0">
                          <a:effectLst/>
                        </a:rPr>
                        <a:t>Customer Segmentation</a:t>
                      </a:r>
                      <a:r>
                        <a:rPr lang="en-US" sz="1100" b="1" kern="100" dirty="0">
                          <a:effectLst/>
                        </a:rPr>
                        <a:t>:</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Which market segments generate the most bookings and revenue?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Are there differences in ADR, ALOS, or cancellation rates across different market segments?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are the characteristics of repeat guests, and how do they differ from new guests?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Which countries generate the most bookings, and their booking patterns?</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extLst>
                  <a:ext uri="{0D108BD9-81ED-4DB2-BD59-A6C34878D82A}">
                    <a16:rowId xmlns:a16="http://schemas.microsoft.com/office/drawing/2014/main" val="3577799268"/>
                  </a:ext>
                </a:extLst>
              </a:tr>
              <a:tr h="1144497">
                <a:tc vMerge="1">
                  <a:txBody>
                    <a:bodyPr/>
                    <a:lstStyle/>
                    <a:p>
                      <a:endParaRPr lang="en-US"/>
                    </a:p>
                  </a:txBody>
                  <a:tcPr/>
                </a:tc>
                <a:tc>
                  <a:txBody>
                    <a:bodyPr/>
                    <a:lstStyle/>
                    <a:p>
                      <a:pPr marL="0" marR="0" algn="just">
                        <a:spcBef>
                          <a:spcPts val="0"/>
                        </a:spcBef>
                        <a:spcAft>
                          <a:spcPts val="0"/>
                        </a:spcAft>
                      </a:pPr>
                      <a:r>
                        <a:rPr lang="en-US" sz="1100" kern="100" dirty="0">
                          <a:effectLst/>
                        </a:rPr>
                        <a:t> </a:t>
                      </a:r>
                    </a:p>
                    <a:p>
                      <a:pPr marL="0" marR="0" algn="just">
                        <a:spcBef>
                          <a:spcPts val="0"/>
                        </a:spcBef>
                        <a:spcAft>
                          <a:spcPts val="0"/>
                        </a:spcAft>
                      </a:pPr>
                      <a:r>
                        <a:rPr lang="en-US" sz="1200" b="1" kern="100" dirty="0">
                          <a:effectLst/>
                        </a:rPr>
                        <a:t>Distribution Channel Effectiveness</a:t>
                      </a:r>
                      <a:r>
                        <a:rPr lang="en-US" sz="1100" b="1" kern="100" dirty="0">
                          <a:effectLst/>
                        </a:rPr>
                        <a:t>:</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Which distribution channels (e.g., direct, online TA, corporate) are most effective at driving bookings and revenue?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Are there differences in ADR or cancellation rates across different distribution channels?</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extLst>
                  <a:ext uri="{0D108BD9-81ED-4DB2-BD59-A6C34878D82A}">
                    <a16:rowId xmlns:a16="http://schemas.microsoft.com/office/drawing/2014/main" val="3976129171"/>
                  </a:ext>
                </a:extLst>
              </a:tr>
              <a:tr h="1057645">
                <a:tc>
                  <a:txBody>
                    <a:bodyPr/>
                    <a:lstStyle/>
                    <a:p>
                      <a:pPr marL="0" marR="0" algn="just">
                        <a:spcBef>
                          <a:spcPts val="1200"/>
                        </a:spcBef>
                        <a:spcAft>
                          <a:spcPts val="0"/>
                        </a:spcAft>
                      </a:pPr>
                      <a:r>
                        <a:rPr lang="en-US" sz="1200" b="1" kern="100" dirty="0">
                          <a:effectLst/>
                        </a:rPr>
                        <a:t>Pricing and Revenue Management</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How does ADR vary by month or market segment?</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Are there opportunities to optimize pricing based on demand patterns or customer segmentation?</a:t>
                      </a:r>
                    </a:p>
                    <a:p>
                      <a:pPr marL="457200" marR="0">
                        <a:lnSpc>
                          <a:spcPct val="90000"/>
                        </a:lnSpc>
                        <a:spcBef>
                          <a:spcPts val="0"/>
                        </a:spcBef>
                        <a:spcAft>
                          <a:spcPts val="800"/>
                        </a:spcAft>
                      </a:pPr>
                      <a:r>
                        <a:rPr lang="en-US" sz="1100" kern="100" dirty="0">
                          <a:effectLst/>
                        </a:rPr>
                        <a:t>Does the number of days on the waiting list impact booking conversions or cancellation rates?</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tc>
                  <a:txBody>
                    <a:bodyPr/>
                    <a:lstStyle/>
                    <a:p>
                      <a:pPr marL="0" marR="0" algn="just">
                        <a:spcBef>
                          <a:spcPts val="1200"/>
                        </a:spcBef>
                        <a:spcAft>
                          <a:spcPts val="0"/>
                        </a:spcAft>
                      </a:pPr>
                      <a:r>
                        <a:rPr lang="en-US" sz="1200" b="1" kern="100" dirty="0">
                          <a:effectLst/>
                        </a:rPr>
                        <a:t>Operational Aspects</a:t>
                      </a:r>
                    </a:p>
                    <a:p>
                      <a:pPr marL="457200" marR="0">
                        <a:lnSpc>
                          <a:spcPct val="90000"/>
                        </a:lnSpc>
                        <a:spcBef>
                          <a:spcPts val="0"/>
                        </a:spcBef>
                        <a:spcAft>
                          <a:spcPts val="800"/>
                        </a:spcAft>
                      </a:pPr>
                      <a:r>
                        <a:rPr lang="en-US" sz="1100" kern="100" dirty="0">
                          <a:effectLst/>
                        </a:rPr>
                        <a:t>Is there a discrepancy between reserved and assigned room types? If so, what impact does this have on customer satisfaction?</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extLst>
                  <a:ext uri="{0D108BD9-81ED-4DB2-BD59-A6C34878D82A}">
                    <a16:rowId xmlns:a16="http://schemas.microsoft.com/office/drawing/2014/main" val="3168337298"/>
                  </a:ext>
                </a:extLst>
              </a:tr>
            </a:tbl>
          </a:graphicData>
        </a:graphic>
      </p:graphicFrame>
    </p:spTree>
    <p:extLst>
      <p:ext uri="{BB962C8B-B14F-4D97-AF65-F5344CB8AC3E}">
        <p14:creationId xmlns:p14="http://schemas.microsoft.com/office/powerpoint/2010/main" val="609618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the ocean from a doorway&#10;&#10;AI-generated content may be incorrect.">
            <a:extLst>
              <a:ext uri="{FF2B5EF4-FFF2-40B4-BE49-F238E27FC236}">
                <a16:creationId xmlns:a16="http://schemas.microsoft.com/office/drawing/2014/main" id="{F3BC710F-9753-BE54-F78D-A7C4123C3113}"/>
              </a:ext>
            </a:extLst>
          </p:cNvPr>
          <p:cNvPicPr>
            <a:picLocks noChangeAspect="1"/>
          </p:cNvPicPr>
          <p:nvPr/>
        </p:nvPicPr>
        <p:blipFill>
          <a:blip r:embed="rId2">
            <a:alphaModFix amt="20000"/>
          </a:blip>
          <a:stretch>
            <a:fillRect/>
          </a:stretch>
        </p:blipFill>
        <p:spPr>
          <a:xfrm>
            <a:off x="9486511" y="235670"/>
            <a:ext cx="2438400" cy="6372520"/>
          </a:xfrm>
          <a:prstGeom prst="rect">
            <a:avLst/>
          </a:prstGeom>
        </p:spPr>
      </p:pic>
      <p:sp>
        <p:nvSpPr>
          <p:cNvPr id="2" name="Title 1">
            <a:extLst>
              <a:ext uri="{FF2B5EF4-FFF2-40B4-BE49-F238E27FC236}">
                <a16:creationId xmlns:a16="http://schemas.microsoft.com/office/drawing/2014/main" id="{439B9312-8DA2-09E5-858A-C7AC87705F8B}"/>
              </a:ext>
            </a:extLst>
          </p:cNvPr>
          <p:cNvSpPr>
            <a:spLocks noGrp="1"/>
          </p:cNvSpPr>
          <p:nvPr>
            <p:ph type="title"/>
          </p:nvPr>
        </p:nvSpPr>
        <p:spPr/>
        <p:txBody>
          <a:bodyPr>
            <a:normAutofit/>
          </a:bodyPr>
          <a:lstStyle/>
          <a:p>
            <a:r>
              <a:rPr lang="en-US" sz="4000" b="1" dirty="0">
                <a:solidFill>
                  <a:srgbClr val="074F6A"/>
                </a:solidFill>
                <a:latin typeface="Times New Roman" panose="02020603050405020304" pitchFamily="18" charset="0"/>
                <a:cs typeface="Times New Roman" panose="02020603050405020304" pitchFamily="18" charset="0"/>
              </a:rPr>
              <a:t>Data Visualization and dashboard: </a:t>
            </a:r>
          </a:p>
        </p:txBody>
      </p:sp>
      <p:sp>
        <p:nvSpPr>
          <p:cNvPr id="3" name="Content Placeholder 2">
            <a:extLst>
              <a:ext uri="{FF2B5EF4-FFF2-40B4-BE49-F238E27FC236}">
                <a16:creationId xmlns:a16="http://schemas.microsoft.com/office/drawing/2014/main" id="{45B4520B-45D9-F9DC-4B12-BF773305295D}"/>
              </a:ext>
            </a:extLst>
          </p:cNvPr>
          <p:cNvSpPr>
            <a:spLocks noGrp="1"/>
          </p:cNvSpPr>
          <p:nvPr>
            <p:ph idx="1"/>
          </p:nvPr>
        </p:nvSpPr>
        <p:spPr>
          <a:xfrm>
            <a:off x="1066800" y="2103120"/>
            <a:ext cx="8419711" cy="3931920"/>
          </a:xfrm>
        </p:spPr>
        <p:txBody>
          <a:bodyPr/>
          <a:lstStyle/>
          <a:p>
            <a:pPr marL="342900" marR="0" lvl="0" indent="-342900" algn="just">
              <a:lnSpc>
                <a:spcPct val="150000"/>
              </a:lnSpc>
              <a:spcBef>
                <a:spcPts val="0"/>
              </a:spcBef>
              <a:spcAft>
                <a:spcPts val="0"/>
              </a:spcAft>
              <a:buFont typeface="Symbol" panose="05050102010706020507" pitchFamily="18" charset="2"/>
              <a:buChar char=""/>
            </a:pPr>
            <a:r>
              <a:rPr lang="en-US" sz="2400" b="1" dirty="0">
                <a:effectLst/>
                <a:latin typeface="+mj-lt"/>
                <a:ea typeface="Times New Roman" panose="02020603050405020304" pitchFamily="18" charset="0"/>
              </a:rPr>
              <a:t>Cards: </a:t>
            </a:r>
            <a:r>
              <a:rPr lang="en-US" sz="2400" dirty="0">
                <a:effectLst/>
                <a:latin typeface="+mj-lt"/>
                <a:ea typeface="Times New Roman" panose="02020603050405020304" pitchFamily="18" charset="0"/>
              </a:rPr>
              <a:t>for important </a:t>
            </a:r>
            <a:r>
              <a:rPr lang="en-US" sz="2400" dirty="0">
                <a:latin typeface="+mj-lt"/>
                <a:ea typeface="Times New Roman" panose="02020603050405020304" pitchFamily="18" charset="0"/>
              </a:rPr>
              <a:t>KPIS and metrics</a:t>
            </a:r>
            <a:endParaRPr lang="en-US" sz="2400" dirty="0">
              <a:effectLst/>
              <a:latin typeface="+mj-lt"/>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400" b="1" dirty="0">
                <a:effectLst/>
                <a:latin typeface="+mj-lt"/>
                <a:ea typeface="Times New Roman" panose="02020603050405020304" pitchFamily="18" charset="0"/>
              </a:rPr>
              <a:t>Line charts </a:t>
            </a:r>
            <a:r>
              <a:rPr lang="en-US" sz="2400" dirty="0">
                <a:effectLst/>
                <a:latin typeface="+mj-lt"/>
                <a:ea typeface="Times New Roman" panose="02020603050405020304" pitchFamily="18" charset="0"/>
              </a:rPr>
              <a:t>for trend analysis: check-in and cancellation by month and year and correlation with ADR. </a:t>
            </a:r>
          </a:p>
          <a:p>
            <a:pPr marL="342900" marR="0" lvl="0" indent="-342900" algn="just">
              <a:lnSpc>
                <a:spcPct val="200000"/>
              </a:lnSpc>
              <a:spcBef>
                <a:spcPts val="0"/>
              </a:spcBef>
              <a:spcAft>
                <a:spcPts val="0"/>
              </a:spcAft>
              <a:buFont typeface="Symbol" panose="05050102010706020507" pitchFamily="18" charset="2"/>
              <a:buChar char=""/>
            </a:pPr>
            <a:r>
              <a:rPr lang="en-US" sz="2400" b="1" dirty="0">
                <a:effectLst/>
                <a:latin typeface="+mj-lt"/>
                <a:ea typeface="Times New Roman" panose="02020603050405020304" pitchFamily="18" charset="0"/>
              </a:rPr>
              <a:t>Bar charts </a:t>
            </a:r>
            <a:r>
              <a:rPr lang="en-US" sz="2400" dirty="0">
                <a:effectLst/>
                <a:latin typeface="+mj-lt"/>
                <a:ea typeface="Times New Roman" panose="02020603050405020304" pitchFamily="18" charset="0"/>
              </a:rPr>
              <a:t>for customer analysis.   </a:t>
            </a:r>
          </a:p>
          <a:p>
            <a:pPr marL="342900" marR="0" lvl="0" indent="-342900" algn="just">
              <a:lnSpc>
                <a:spcPct val="200000"/>
              </a:lnSpc>
              <a:spcBef>
                <a:spcPts val="0"/>
              </a:spcBef>
              <a:spcAft>
                <a:spcPts val="0"/>
              </a:spcAft>
              <a:buFont typeface="Symbol" panose="05050102010706020507" pitchFamily="18" charset="2"/>
              <a:buChar char=""/>
            </a:pPr>
            <a:r>
              <a:rPr lang="en-US" sz="2400" b="1" dirty="0">
                <a:effectLst/>
                <a:latin typeface="+mj-lt"/>
                <a:ea typeface="Times New Roman" panose="02020603050405020304" pitchFamily="18" charset="0"/>
              </a:rPr>
              <a:t>Pie charts </a:t>
            </a:r>
            <a:r>
              <a:rPr lang="en-US" sz="2400" dirty="0">
                <a:effectLst/>
                <a:latin typeface="+mj-lt"/>
                <a:ea typeface="Times New Roman" panose="02020603050405020304" pitchFamily="18" charset="0"/>
              </a:rPr>
              <a:t>for customer classification.</a:t>
            </a:r>
          </a:p>
          <a:p>
            <a:pPr marL="0" marR="0" indent="0">
              <a:lnSpc>
                <a:spcPct val="200000"/>
              </a:lnSpc>
              <a:spcBef>
                <a:spcPts val="0"/>
              </a:spcBef>
              <a:spcAft>
                <a:spcPts val="0"/>
              </a:spcAft>
              <a:buNone/>
            </a:pPr>
            <a:endParaRPr lang="en-US" sz="2400" dirty="0">
              <a:effectLst/>
              <a:latin typeface="+mj-lt"/>
              <a:ea typeface="Times New Roman" panose="02020603050405020304" pitchFamily="18" charset="0"/>
            </a:endParaRPr>
          </a:p>
          <a:p>
            <a:endParaRPr lang="en-US" dirty="0"/>
          </a:p>
        </p:txBody>
      </p:sp>
    </p:spTree>
    <p:extLst>
      <p:ext uri="{BB962C8B-B14F-4D97-AF65-F5344CB8AC3E}">
        <p14:creationId xmlns:p14="http://schemas.microsoft.com/office/powerpoint/2010/main" val="2110454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235F8-CDFC-B160-5DCD-E70AB73BAC00}"/>
              </a:ext>
            </a:extLst>
          </p:cNvPr>
          <p:cNvSpPr>
            <a:spLocks noGrp="1"/>
          </p:cNvSpPr>
          <p:nvPr>
            <p:ph type="title"/>
          </p:nvPr>
        </p:nvSpPr>
        <p:spPr>
          <a:xfrm>
            <a:off x="925398" y="278091"/>
            <a:ext cx="10058400" cy="1371600"/>
          </a:xfrm>
        </p:spPr>
        <p:txBody>
          <a:bodyPr>
            <a:normAutofit/>
          </a:bodyPr>
          <a:lstStyle/>
          <a:p>
            <a:r>
              <a:rPr lang="en-US" sz="3600" b="1" dirty="0">
                <a:solidFill>
                  <a:srgbClr val="074F6A"/>
                </a:solidFill>
                <a:latin typeface="Times New Roman" panose="02020603050405020304" pitchFamily="18" charset="0"/>
                <a:cs typeface="Times New Roman" panose="02020603050405020304" pitchFamily="18" charset="0"/>
              </a:rPr>
              <a:t>Insights: </a:t>
            </a:r>
          </a:p>
        </p:txBody>
      </p:sp>
      <p:sp>
        <p:nvSpPr>
          <p:cNvPr id="3" name="Content Placeholder 2">
            <a:extLst>
              <a:ext uri="{FF2B5EF4-FFF2-40B4-BE49-F238E27FC236}">
                <a16:creationId xmlns:a16="http://schemas.microsoft.com/office/drawing/2014/main" id="{2DFB224D-C2C7-204C-410D-D96E279CF869}"/>
              </a:ext>
            </a:extLst>
          </p:cNvPr>
          <p:cNvSpPr>
            <a:spLocks noGrp="1"/>
          </p:cNvSpPr>
          <p:nvPr>
            <p:ph idx="1"/>
          </p:nvPr>
        </p:nvSpPr>
        <p:spPr>
          <a:xfrm>
            <a:off x="1066800" y="1404594"/>
            <a:ext cx="10058400" cy="5137021"/>
          </a:xfrm>
        </p:spPr>
        <p:txBody>
          <a:bodyPr>
            <a:normAutofit lnSpcReduction="10000"/>
          </a:bodyPr>
          <a:lstStyle/>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Although City Hotel had higher total bookings than Resort Hotel, yet City Hotel manifested lower performance than Resort (lower Check-in rate, Higher cancellation &amp; No-show rates, shorter ALOS). This performance showed significant association with higher average ADR and average lead times than Resort.</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PRT was the top check-in and top cancelling country for both hotels.     </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Week-end nights were least nights of stay for both hotels.  </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City tends to have steadier demand throughout the year apart from end of year (winter). Resort tends to have lower demand rates during summer and winter, while higher during spring and autumn.</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Both hotels’ check-in and cancellations were more related with No deposit types, new guests, Transient customer type, online TA market segment and TA/TO distribution channel collectively over the 3 years. In addition, the City Hotel showed higher cancellation rates with no-refund reservations in 2015, associated with high cancellations from transient party type. Both decreased to </a:t>
            </a:r>
            <a:r>
              <a:rPr lang="en-US">
                <a:effectLst/>
                <a:latin typeface="Times New Roman" panose="02020603050405020304" pitchFamily="18" charset="0"/>
                <a:ea typeface="Times New Roman" panose="02020603050405020304" pitchFamily="18" charset="0"/>
              </a:rPr>
              <a:t>2</a:t>
            </a:r>
            <a:r>
              <a:rPr lang="en-US" baseline="30000">
                <a:effectLst/>
                <a:latin typeface="Times New Roman" panose="02020603050405020304" pitchFamily="18" charset="0"/>
                <a:ea typeface="Times New Roman" panose="02020603050405020304" pitchFamily="18" charset="0"/>
              </a:rPr>
              <a:t>nd</a:t>
            </a:r>
            <a:r>
              <a:rPr lang="en-US">
                <a:effectLst/>
                <a:latin typeface="Times New Roman" panose="02020603050405020304" pitchFamily="18" charset="0"/>
                <a:ea typeface="Times New Roman" panose="02020603050405020304" pitchFamily="18" charset="0"/>
              </a:rPr>
              <a:t> place down </a:t>
            </a:r>
            <a:r>
              <a:rPr lang="en-US" dirty="0">
                <a:effectLst/>
                <a:latin typeface="Times New Roman" panose="02020603050405020304" pitchFamily="18" charset="0"/>
                <a:ea typeface="Times New Roman" panose="02020603050405020304" pitchFamily="18" charset="0"/>
              </a:rPr>
              <a:t>till 2017. </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On the other hand, both hotels showed no significant relevance with other factors as previous cancellations, bookings changes, reserved room changes, length of waiting days nor number of special requests.</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Least booking customers were of contract and group types, as well as direct market segment, repeated guests, refundable and no-refund deposit, representing points of actions for possible opportunities for improvement.</a:t>
            </a:r>
          </a:p>
          <a:p>
            <a:pPr>
              <a:lnSpc>
                <a:spcPct val="110000"/>
              </a:lnSpc>
            </a:pPr>
            <a:endParaRPr lang="en-US" dirty="0"/>
          </a:p>
        </p:txBody>
      </p:sp>
      <p:pic>
        <p:nvPicPr>
          <p:cNvPr id="5" name="Picture 4" descr="A black background with a black square&#10;&#10;AI-generated content may be incorrect.">
            <a:extLst>
              <a:ext uri="{FF2B5EF4-FFF2-40B4-BE49-F238E27FC236}">
                <a16:creationId xmlns:a16="http://schemas.microsoft.com/office/drawing/2014/main" id="{5C53BCCD-2E3B-9A99-D014-E0203339D4CD}"/>
              </a:ext>
            </a:extLst>
          </p:cNvPr>
          <p:cNvPicPr>
            <a:picLocks noChangeAspect="1"/>
          </p:cNvPicPr>
          <p:nvPr/>
        </p:nvPicPr>
        <p:blipFill>
          <a:blip r:embed="rId2">
            <a:duotone>
              <a:schemeClr val="accent6">
                <a:shade val="45000"/>
                <a:satMod val="135000"/>
              </a:schemeClr>
              <a:prstClr val="white"/>
            </a:duotone>
          </a:blip>
          <a:stretch>
            <a:fillRect/>
          </a:stretch>
        </p:blipFill>
        <p:spPr>
          <a:xfrm>
            <a:off x="10039546" y="316385"/>
            <a:ext cx="1227056" cy="1077785"/>
          </a:xfrm>
          <a:prstGeom prst="rect">
            <a:avLst/>
          </a:prstGeom>
        </p:spPr>
      </p:pic>
    </p:spTree>
    <p:extLst>
      <p:ext uri="{BB962C8B-B14F-4D97-AF65-F5344CB8AC3E}">
        <p14:creationId xmlns:p14="http://schemas.microsoft.com/office/powerpoint/2010/main" val="2263552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E2497-7F25-833D-A3C0-2118109248A6}"/>
              </a:ext>
            </a:extLst>
          </p:cNvPr>
          <p:cNvSpPr>
            <a:spLocks noGrp="1"/>
          </p:cNvSpPr>
          <p:nvPr>
            <p:ph type="title"/>
          </p:nvPr>
        </p:nvSpPr>
        <p:spPr>
          <a:xfrm>
            <a:off x="1707823" y="329938"/>
            <a:ext cx="10058400" cy="854698"/>
          </a:xfrm>
        </p:spPr>
        <p:txBody>
          <a:bodyPr>
            <a:normAutofit/>
          </a:bodyPr>
          <a:lstStyle/>
          <a:p>
            <a:r>
              <a:rPr lang="en-US" sz="3600" b="1" dirty="0">
                <a:solidFill>
                  <a:srgbClr val="074F6A"/>
                </a:solidFill>
                <a:latin typeface="Times New Roman" panose="02020603050405020304" pitchFamily="18" charset="0"/>
                <a:cs typeface="Times New Roman" panose="02020603050405020304" pitchFamily="18" charset="0"/>
              </a:rPr>
              <a:t>Areas of improvement:</a:t>
            </a:r>
          </a:p>
        </p:txBody>
      </p:sp>
      <p:graphicFrame>
        <p:nvGraphicFramePr>
          <p:cNvPr id="4" name="Content Placeholder 3">
            <a:extLst>
              <a:ext uri="{FF2B5EF4-FFF2-40B4-BE49-F238E27FC236}">
                <a16:creationId xmlns:a16="http://schemas.microsoft.com/office/drawing/2014/main" id="{7ACEAE53-55F9-DE35-9A85-F289064AFB57}"/>
              </a:ext>
            </a:extLst>
          </p:cNvPr>
          <p:cNvGraphicFramePr>
            <a:graphicFrameLocks noGrp="1"/>
          </p:cNvGraphicFramePr>
          <p:nvPr>
            <p:ph idx="1"/>
            <p:extLst>
              <p:ext uri="{D42A27DB-BD31-4B8C-83A1-F6EECF244321}">
                <p14:modId xmlns:p14="http://schemas.microsoft.com/office/powerpoint/2010/main" val="1607078229"/>
              </p:ext>
            </p:extLst>
          </p:nvPr>
        </p:nvGraphicFramePr>
        <p:xfrm>
          <a:off x="1820950" y="1184636"/>
          <a:ext cx="9670330" cy="5389367"/>
        </p:xfrm>
        <a:graphic>
          <a:graphicData uri="http://schemas.openxmlformats.org/drawingml/2006/table">
            <a:tbl>
              <a:tblPr firstRow="1" firstCol="1" bandRow="1">
                <a:tableStyleId>{93296810-A885-4BE3-A3E7-6D5BEEA58F35}</a:tableStyleId>
              </a:tblPr>
              <a:tblGrid>
                <a:gridCol w="3192053">
                  <a:extLst>
                    <a:ext uri="{9D8B030D-6E8A-4147-A177-3AD203B41FA5}">
                      <a16:colId xmlns:a16="http://schemas.microsoft.com/office/drawing/2014/main" val="4192346982"/>
                    </a:ext>
                  </a:extLst>
                </a:gridCol>
                <a:gridCol w="6478277">
                  <a:extLst>
                    <a:ext uri="{9D8B030D-6E8A-4147-A177-3AD203B41FA5}">
                      <a16:colId xmlns:a16="http://schemas.microsoft.com/office/drawing/2014/main" val="295552310"/>
                    </a:ext>
                  </a:extLst>
                </a:gridCol>
              </a:tblGrid>
              <a:tr h="276031">
                <a:tc>
                  <a:txBody>
                    <a:bodyPr/>
                    <a:lstStyle/>
                    <a:p>
                      <a:pPr marL="342900" marR="0" lvl="0" indent="-342900" rtl="0">
                        <a:spcBef>
                          <a:spcPts val="0"/>
                        </a:spcBef>
                        <a:spcAft>
                          <a:spcPts val="0"/>
                        </a:spcAft>
                        <a:buFont typeface="Wingdings" panose="05000000000000000000" pitchFamily="2" charset="2"/>
                        <a:buChar char=""/>
                      </a:pPr>
                      <a:r>
                        <a:rPr lang="en-US" sz="1400" kern="100" dirty="0">
                          <a:effectLst/>
                        </a:rPr>
                        <a:t>Demand-based Opportunities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ctr">
                        <a:spcBef>
                          <a:spcPts val="0"/>
                        </a:spcBef>
                        <a:spcAft>
                          <a:spcPts val="0"/>
                        </a:spcAft>
                      </a:pPr>
                      <a:r>
                        <a:rPr lang="en-US" sz="1400" kern="100">
                          <a:effectLst/>
                        </a:rPr>
                        <a:t>Action</a:t>
                      </a:r>
                      <a:endParaRPr lang="en-US" sz="1400" kern="10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4134263857"/>
                  </a:ext>
                </a:extLst>
              </a:tr>
              <a:tr h="1056120">
                <a:tc>
                  <a:txBody>
                    <a:bodyPr/>
                    <a:lstStyle/>
                    <a:p>
                      <a:pPr marL="457200" marR="0" lvl="1" indent="0" rtl="0">
                        <a:lnSpc>
                          <a:spcPct val="115000"/>
                        </a:lnSpc>
                        <a:spcBef>
                          <a:spcPts val="0"/>
                        </a:spcBef>
                        <a:spcAft>
                          <a:spcPts val="800"/>
                        </a:spcAft>
                        <a:buFont typeface="+mj-lt"/>
                        <a:buNone/>
                      </a:pPr>
                      <a:r>
                        <a:rPr lang="en-US" sz="1400" kern="100" dirty="0">
                          <a:effectLst/>
                        </a:rPr>
                        <a:t>High Demand Periods:</a:t>
                      </a:r>
                    </a:p>
                    <a:p>
                      <a:pPr marL="0" marR="0" indent="0">
                        <a:spcBef>
                          <a:spcPts val="0"/>
                        </a:spcBef>
                        <a:spcAft>
                          <a:spcPts val="0"/>
                        </a:spcAft>
                        <a:buFont typeface="+mj-lt"/>
                        <a:buNone/>
                      </a:pPr>
                      <a:endParaRPr lang="en-US" sz="1400" kern="100" dirty="0">
                        <a:effectLst/>
                      </a:endParaRPr>
                    </a:p>
                    <a:p>
                      <a:pPr marL="457200" marR="0" indent="0" algn="just">
                        <a:spcBef>
                          <a:spcPts val="0"/>
                        </a:spcBef>
                        <a:spcAft>
                          <a:spcPts val="0"/>
                        </a:spcAft>
                        <a:buFont typeface="+mj-lt"/>
                        <a:buNone/>
                      </a:pPr>
                      <a:r>
                        <a:rPr lang="en-US" sz="1400" kern="100" dirty="0">
                          <a:effectLst/>
                        </a:rPr>
                        <a:t> </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just">
                        <a:spcBef>
                          <a:spcPts val="0"/>
                        </a:spcBef>
                        <a:spcAft>
                          <a:spcPts val="0"/>
                        </a:spcAft>
                      </a:pPr>
                      <a:r>
                        <a:rPr lang="en-US" sz="1400" kern="100" dirty="0">
                          <a:effectLst/>
                        </a:rPr>
                        <a:t>Dynamic pricing spikes during peak months</a:t>
                      </a:r>
                    </a:p>
                    <a:p>
                      <a:pPr marL="0" marR="0">
                        <a:lnSpc>
                          <a:spcPct val="115000"/>
                        </a:lnSpc>
                        <a:spcBef>
                          <a:spcPts val="0"/>
                        </a:spcBef>
                        <a:spcAft>
                          <a:spcPts val="800"/>
                        </a:spcAft>
                      </a:pPr>
                      <a:r>
                        <a:rPr lang="en-US" sz="1400" kern="100" dirty="0">
                          <a:effectLst/>
                        </a:rPr>
                        <a:t> Raise prices during peak seasons and lower them during off-peak periods to attract bookings.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1387632958"/>
                  </a:ext>
                </a:extLst>
              </a:tr>
              <a:tr h="1247497">
                <a:tc>
                  <a:txBody>
                    <a:bodyPr/>
                    <a:lstStyle/>
                    <a:p>
                      <a:pPr marL="457200" marR="0" lvl="1" indent="0" rtl="0">
                        <a:spcBef>
                          <a:spcPts val="0"/>
                        </a:spcBef>
                        <a:spcAft>
                          <a:spcPts val="0"/>
                        </a:spcAft>
                        <a:buFont typeface="+mj-lt"/>
                        <a:buNone/>
                      </a:pPr>
                      <a:r>
                        <a:rPr lang="en-US" sz="1400" kern="100" dirty="0">
                          <a:effectLst/>
                        </a:rPr>
                        <a:t>Length of Stay (LOS)</a:t>
                      </a:r>
                    </a:p>
                    <a:p>
                      <a:pPr marL="457200" marR="0" indent="0">
                        <a:lnSpc>
                          <a:spcPct val="115000"/>
                        </a:lnSpc>
                        <a:spcBef>
                          <a:spcPts val="0"/>
                        </a:spcBef>
                        <a:spcAft>
                          <a:spcPts val="800"/>
                        </a:spcAft>
                        <a:buFont typeface="+mj-lt"/>
                        <a:buNone/>
                      </a:pPr>
                      <a:r>
                        <a:rPr lang="en-US" sz="1400" kern="100" dirty="0">
                          <a:effectLst/>
                        </a:rPr>
                        <a:t>Resort guests stay longer than city hotel guests</a:t>
                      </a:r>
                    </a:p>
                    <a:p>
                      <a:pPr marL="457200" marR="0" indent="0" algn="just">
                        <a:spcBef>
                          <a:spcPts val="0"/>
                        </a:spcBef>
                        <a:spcAft>
                          <a:spcPts val="0"/>
                        </a:spcAft>
                        <a:buFont typeface="+mj-lt"/>
                        <a:buNone/>
                      </a:pPr>
                      <a:r>
                        <a:rPr lang="en-US" sz="1400" kern="100" dirty="0">
                          <a:effectLst/>
                        </a:rPr>
                        <a:t> </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just">
                        <a:spcBef>
                          <a:spcPts val="0"/>
                        </a:spcBef>
                        <a:spcAft>
                          <a:spcPts val="0"/>
                        </a:spcAft>
                      </a:pPr>
                      <a:r>
                        <a:rPr lang="en-US" sz="1400" kern="100" dirty="0">
                          <a:effectLst/>
                        </a:rPr>
                        <a:t>Minimum LOS: Enforce minimum stay requirements during high-demand periods (e.g., festivals) to maximize occupancy.</a:t>
                      </a:r>
                    </a:p>
                    <a:p>
                      <a:pPr marL="0" marR="0" algn="just">
                        <a:spcBef>
                          <a:spcPts val="0"/>
                        </a:spcBef>
                        <a:spcAft>
                          <a:spcPts val="0"/>
                        </a:spcAft>
                      </a:pPr>
                      <a:r>
                        <a:rPr lang="en-US" sz="1400" kern="100" dirty="0">
                          <a:effectLst/>
                        </a:rPr>
                        <a:t>Discounts for Longer Stays: Encourage longer bookings during low-demand periods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2296315090"/>
                  </a:ext>
                </a:extLst>
              </a:tr>
              <a:tr h="850566">
                <a:tc>
                  <a:txBody>
                    <a:bodyPr/>
                    <a:lstStyle/>
                    <a:p>
                      <a:pPr marL="457200" marR="0" lvl="1" indent="0" rtl="0">
                        <a:spcBef>
                          <a:spcPts val="0"/>
                        </a:spcBef>
                        <a:spcAft>
                          <a:spcPts val="0"/>
                        </a:spcAft>
                        <a:buFont typeface="+mj-lt"/>
                        <a:buNone/>
                      </a:pPr>
                      <a:r>
                        <a:rPr lang="en-US" sz="1400" kern="100" dirty="0">
                          <a:effectLst/>
                        </a:rPr>
                        <a:t>Deposit/no refundable</a:t>
                      </a:r>
                    </a:p>
                    <a:p>
                      <a:pPr marL="0" marR="0" indent="0" algn="just">
                        <a:spcBef>
                          <a:spcPts val="0"/>
                        </a:spcBef>
                        <a:spcAft>
                          <a:spcPts val="0"/>
                        </a:spcAft>
                        <a:buFont typeface="+mj-lt"/>
                        <a:buNone/>
                      </a:pPr>
                      <a:r>
                        <a:rPr lang="en-US" sz="1400" kern="100" dirty="0">
                          <a:effectLst/>
                        </a:rPr>
                        <a:t> </a:t>
                      </a:r>
                    </a:p>
                    <a:p>
                      <a:pPr marL="457200" marR="0" indent="0" algn="just">
                        <a:spcBef>
                          <a:spcPts val="0"/>
                        </a:spcBef>
                        <a:spcAft>
                          <a:spcPts val="0"/>
                        </a:spcAft>
                        <a:buFont typeface="+mj-lt"/>
                        <a:buNone/>
                      </a:pPr>
                      <a:r>
                        <a:rPr lang="en-US" sz="1400" kern="100" dirty="0">
                          <a:effectLst/>
                        </a:rPr>
                        <a:t> </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just">
                        <a:spcBef>
                          <a:spcPts val="0"/>
                        </a:spcBef>
                        <a:spcAft>
                          <a:spcPts val="0"/>
                        </a:spcAft>
                      </a:pPr>
                      <a:r>
                        <a:rPr lang="en-US" sz="1400" kern="100">
                          <a:effectLst/>
                        </a:rPr>
                        <a:t>Optimize Pricing: Offer discounts for non-refundable and refundable bookings to increase bookings.</a:t>
                      </a:r>
                      <a:endParaRPr lang="en-US" sz="1400" kern="10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372545720"/>
                  </a:ext>
                </a:extLst>
              </a:tr>
              <a:tr h="850566">
                <a:tc>
                  <a:txBody>
                    <a:bodyPr/>
                    <a:lstStyle/>
                    <a:p>
                      <a:pPr marL="457200" marR="0" lvl="1" indent="0" algn="just" rtl="0">
                        <a:spcBef>
                          <a:spcPts val="0"/>
                        </a:spcBef>
                        <a:spcAft>
                          <a:spcPts val="0"/>
                        </a:spcAft>
                        <a:buFont typeface="+mj-lt"/>
                        <a:buNone/>
                      </a:pPr>
                      <a:r>
                        <a:rPr lang="en-US" sz="1400" kern="100" dirty="0">
                          <a:effectLst/>
                        </a:rPr>
                        <a:t>Repeat Guests: Likely to pay more for personalized experiences.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just">
                        <a:spcBef>
                          <a:spcPts val="0"/>
                        </a:spcBef>
                        <a:spcAft>
                          <a:spcPts val="0"/>
                        </a:spcAft>
                      </a:pPr>
                      <a:r>
                        <a:rPr lang="en-US" sz="1400" kern="100">
                          <a:effectLst/>
                        </a:rPr>
                        <a:t>Categorized pricing for loyal guests (e.g., VIP perks at higher rates).</a:t>
                      </a:r>
                    </a:p>
                    <a:p>
                      <a:pPr marL="0" marR="0">
                        <a:lnSpc>
                          <a:spcPct val="115000"/>
                        </a:lnSpc>
                        <a:spcBef>
                          <a:spcPts val="0"/>
                        </a:spcBef>
                        <a:spcAft>
                          <a:spcPts val="800"/>
                        </a:spcAft>
                      </a:pPr>
                      <a:r>
                        <a:rPr lang="en-US" sz="1400" kern="100">
                          <a:effectLst/>
                        </a:rPr>
                        <a:t> </a:t>
                      </a:r>
                      <a:endParaRPr lang="en-US" sz="1400" kern="10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2550297116"/>
                  </a:ext>
                </a:extLst>
              </a:tr>
              <a:tr h="637925">
                <a:tc>
                  <a:txBody>
                    <a:bodyPr/>
                    <a:lstStyle/>
                    <a:p>
                      <a:pPr marL="457200" marR="0" lvl="1" indent="0" algn="just" rtl="0">
                        <a:spcBef>
                          <a:spcPts val="0"/>
                        </a:spcBef>
                        <a:spcAft>
                          <a:spcPts val="0"/>
                        </a:spcAft>
                        <a:buFont typeface="+mj-lt"/>
                        <a:buNone/>
                      </a:pPr>
                      <a:r>
                        <a:rPr lang="en-US" sz="1400" kern="100" dirty="0">
                          <a:effectLst/>
                        </a:rPr>
                        <a:t>Weekend vs. Weekday</a:t>
                      </a:r>
                    </a:p>
                    <a:p>
                      <a:pPr marL="457200" marR="0" indent="0" algn="just">
                        <a:spcBef>
                          <a:spcPts val="0"/>
                        </a:spcBef>
                        <a:spcAft>
                          <a:spcPts val="0"/>
                        </a:spcAft>
                        <a:buFont typeface="+mj-lt"/>
                        <a:buNone/>
                      </a:pPr>
                      <a:r>
                        <a:rPr lang="en-US" sz="1400" kern="100" dirty="0">
                          <a:effectLst/>
                        </a:rPr>
                        <a:t> </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just">
                        <a:spcBef>
                          <a:spcPts val="0"/>
                        </a:spcBef>
                        <a:spcAft>
                          <a:spcPts val="0"/>
                        </a:spcAft>
                      </a:pPr>
                      <a:r>
                        <a:rPr lang="en-US" sz="1400" kern="100" dirty="0">
                          <a:effectLst/>
                        </a:rPr>
                        <a:t>Target higher rates for weekends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3303350054"/>
                  </a:ext>
                </a:extLst>
              </a:tr>
              <a:tr h="463156">
                <a:tc>
                  <a:txBody>
                    <a:bodyPr/>
                    <a:lstStyle/>
                    <a:p>
                      <a:pPr marL="457200" marR="0" lvl="1" indent="0" algn="just" rtl="0">
                        <a:spcBef>
                          <a:spcPts val="0"/>
                        </a:spcBef>
                        <a:spcAft>
                          <a:spcPts val="0"/>
                        </a:spcAft>
                        <a:buFont typeface="+mj-lt"/>
                        <a:buNone/>
                      </a:pPr>
                      <a:r>
                        <a:rPr lang="en-US" sz="1400" kern="100" dirty="0">
                          <a:effectLst/>
                        </a:rPr>
                        <a:t>Corporate/Direct Bookings: </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nSpc>
                          <a:spcPct val="115000"/>
                        </a:lnSpc>
                        <a:spcBef>
                          <a:spcPts val="0"/>
                        </a:spcBef>
                        <a:spcAft>
                          <a:spcPts val="800"/>
                        </a:spcAft>
                      </a:pPr>
                      <a:r>
                        <a:rPr lang="en-US" sz="1400" kern="100" dirty="0">
                          <a:effectLst/>
                        </a:rPr>
                        <a:t>- Offer premium pricing for corporate guests with flexible dates (less price-sensitive) and loyalty rewards for direct bookings.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3317223762"/>
                  </a:ext>
                </a:extLst>
              </a:tr>
            </a:tbl>
          </a:graphicData>
        </a:graphic>
      </p:graphicFrame>
      <p:pic>
        <p:nvPicPr>
          <p:cNvPr id="6" name="Picture 5" descr="A black background with a black square&#10;&#10;AI-generated content may be incorrect.">
            <a:extLst>
              <a:ext uri="{FF2B5EF4-FFF2-40B4-BE49-F238E27FC236}">
                <a16:creationId xmlns:a16="http://schemas.microsoft.com/office/drawing/2014/main" id="{DBE78211-88E8-F1F9-6897-7D08AF6776C4}"/>
              </a:ext>
            </a:extLst>
          </p:cNvPr>
          <p:cNvPicPr>
            <a:picLocks noChangeAspect="1"/>
          </p:cNvPicPr>
          <p:nvPr/>
        </p:nvPicPr>
        <p:blipFill>
          <a:blip r:embed="rId2">
            <a:duotone>
              <a:schemeClr val="accent6">
                <a:shade val="45000"/>
                <a:satMod val="135000"/>
              </a:schemeClr>
              <a:prstClr val="white"/>
            </a:duotone>
          </a:blip>
          <a:stretch>
            <a:fillRect/>
          </a:stretch>
        </p:blipFill>
        <p:spPr>
          <a:xfrm>
            <a:off x="972532" y="283997"/>
            <a:ext cx="854699" cy="854699"/>
          </a:xfrm>
          <a:prstGeom prst="rect">
            <a:avLst/>
          </a:prstGeom>
        </p:spPr>
      </p:pic>
    </p:spTree>
    <p:extLst>
      <p:ext uri="{BB962C8B-B14F-4D97-AF65-F5344CB8AC3E}">
        <p14:creationId xmlns:p14="http://schemas.microsoft.com/office/powerpoint/2010/main" val="81674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7ECABB2-2045-171A-95E1-A3C2B1D24B4E}"/>
              </a:ext>
            </a:extLst>
          </p:cNvPr>
          <p:cNvGraphicFramePr>
            <a:graphicFrameLocks noGrp="1"/>
          </p:cNvGraphicFramePr>
          <p:nvPr>
            <p:ph idx="1"/>
            <p:extLst>
              <p:ext uri="{D42A27DB-BD31-4B8C-83A1-F6EECF244321}">
                <p14:modId xmlns:p14="http://schemas.microsoft.com/office/powerpoint/2010/main" val="1780613961"/>
              </p:ext>
            </p:extLst>
          </p:nvPr>
        </p:nvGraphicFramePr>
        <p:xfrm>
          <a:off x="1764284" y="1495426"/>
          <a:ext cx="8998965" cy="4772025"/>
        </p:xfrm>
        <a:graphic>
          <a:graphicData uri="http://schemas.openxmlformats.org/drawingml/2006/table">
            <a:tbl>
              <a:tblPr firstRow="1" firstCol="1" bandRow="1">
                <a:tableStyleId>{93296810-A885-4BE3-A3E7-6D5BEEA58F35}</a:tableStyleId>
              </a:tblPr>
              <a:tblGrid>
                <a:gridCol w="2977546">
                  <a:extLst>
                    <a:ext uri="{9D8B030D-6E8A-4147-A177-3AD203B41FA5}">
                      <a16:colId xmlns:a16="http://schemas.microsoft.com/office/drawing/2014/main" val="4242328883"/>
                    </a:ext>
                  </a:extLst>
                </a:gridCol>
                <a:gridCol w="6021419">
                  <a:extLst>
                    <a:ext uri="{9D8B030D-6E8A-4147-A177-3AD203B41FA5}">
                      <a16:colId xmlns:a16="http://schemas.microsoft.com/office/drawing/2014/main" val="3562964194"/>
                    </a:ext>
                  </a:extLst>
                </a:gridCol>
              </a:tblGrid>
              <a:tr h="540067">
                <a:tc>
                  <a:txBody>
                    <a:bodyPr/>
                    <a:lstStyle/>
                    <a:p>
                      <a:pPr marL="171450" marR="0" lvl="0" indent="-171450" rtl="0">
                        <a:spcBef>
                          <a:spcPts val="0"/>
                        </a:spcBef>
                        <a:spcAft>
                          <a:spcPts val="0"/>
                        </a:spcAft>
                        <a:buFont typeface="Wingdings" panose="05000000000000000000" pitchFamily="2" charset="2"/>
                        <a:buChar char="v"/>
                      </a:pPr>
                      <a:r>
                        <a:rPr lang="en-US" sz="1400" kern="100" dirty="0">
                          <a:effectLst/>
                        </a:rPr>
                        <a:t>Cancellation-based opportunities</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kern="100">
                          <a:effectLst/>
                        </a:rPr>
                        <a:t>Action</a:t>
                      </a:r>
                      <a:endParaRPr lang="en-US" sz="1600" kern="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43957901"/>
                  </a:ext>
                </a:extLst>
              </a:tr>
              <a:tr h="1690779">
                <a:tc>
                  <a:txBody>
                    <a:bodyPr/>
                    <a:lstStyle/>
                    <a:p>
                      <a:pPr marL="457200" marR="0" lvl="1" indent="0" rtl="0">
                        <a:lnSpc>
                          <a:spcPct val="115000"/>
                        </a:lnSpc>
                        <a:spcBef>
                          <a:spcPts val="0"/>
                        </a:spcBef>
                        <a:spcAft>
                          <a:spcPts val="800"/>
                        </a:spcAft>
                        <a:buFont typeface="+mj-lt"/>
                        <a:buNone/>
                      </a:pPr>
                      <a:r>
                        <a:rPr lang="en-US" sz="1400" kern="100" dirty="0">
                          <a:effectLst/>
                        </a:rPr>
                        <a:t>High-Risk Bookings:</a:t>
                      </a:r>
                      <a:endParaRPr lang="en-US" sz="1600" kern="100" dirty="0">
                        <a:effectLst/>
                      </a:endParaRPr>
                    </a:p>
                    <a:p>
                      <a:pPr marL="0" marR="0" lvl="0" indent="0">
                        <a:lnSpc>
                          <a:spcPct val="115000"/>
                        </a:lnSpc>
                        <a:spcBef>
                          <a:spcPts val="0"/>
                        </a:spcBef>
                        <a:spcAft>
                          <a:spcPts val="800"/>
                        </a:spcAft>
                        <a:buFont typeface="+mj-lt"/>
                        <a:buNone/>
                      </a:pPr>
                      <a:r>
                        <a:rPr lang="en-US" sz="1400" kern="100" dirty="0">
                          <a:effectLst/>
                        </a:rPr>
                        <a:t>Guests with long lead times correlate with higher cancellations.</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400" kern="100">
                          <a:effectLst/>
                        </a:rPr>
                        <a:t>1- Offer discounts for shorter lead times (e.g., last-minute bookings) to reduce cancellations and fill unsold rooms </a:t>
                      </a:r>
                      <a:endParaRPr lang="en-US" sz="1600" kern="100">
                        <a:effectLst/>
                      </a:endParaRPr>
                    </a:p>
                    <a:p>
                      <a:pPr marL="0" marR="0" algn="just">
                        <a:spcBef>
                          <a:spcPts val="0"/>
                        </a:spcBef>
                        <a:spcAft>
                          <a:spcPts val="0"/>
                        </a:spcAft>
                      </a:pPr>
                      <a:r>
                        <a:rPr lang="en-US" sz="1400" kern="100">
                          <a:effectLst/>
                        </a:rPr>
                        <a:t>2-Charge non-refundable deposits/discounts for long-lead bookings.</a:t>
                      </a:r>
                      <a:endParaRPr lang="en-US" sz="1600" kern="100">
                        <a:effectLst/>
                      </a:endParaRPr>
                    </a:p>
                    <a:p>
                      <a:pPr marL="0" marR="0" algn="just">
                        <a:spcBef>
                          <a:spcPts val="0"/>
                        </a:spcBef>
                        <a:spcAft>
                          <a:spcPts val="0"/>
                        </a:spcAft>
                      </a:pPr>
                      <a:r>
                        <a:rPr lang="en-US" sz="1400" kern="100">
                          <a:effectLst/>
                        </a:rPr>
                        <a:t>3-Offer discounts for flexible cancellation policies to retain uncertain guests</a:t>
                      </a:r>
                      <a:endParaRPr lang="en-US" sz="1600" kern="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76932315"/>
                  </a:ext>
                </a:extLst>
              </a:tr>
              <a:tr h="1176078">
                <a:tc>
                  <a:txBody>
                    <a:bodyPr/>
                    <a:lstStyle/>
                    <a:p>
                      <a:pPr marL="0" marR="0" lvl="0" indent="0" rtl="0">
                        <a:spcBef>
                          <a:spcPts val="0"/>
                        </a:spcBef>
                        <a:spcAft>
                          <a:spcPts val="0"/>
                        </a:spcAft>
                        <a:buFont typeface="+mj-lt"/>
                        <a:buNone/>
                      </a:pPr>
                      <a:r>
                        <a:rPr lang="en-US" sz="1400" kern="100">
                          <a:effectLst/>
                        </a:rPr>
                        <a:t>Market Segment</a:t>
                      </a:r>
                      <a:endParaRPr lang="en-US" sz="1600" kern="100">
                        <a:effectLst/>
                      </a:endParaRPr>
                    </a:p>
                    <a:p>
                      <a:pPr marL="0" marR="0" lvl="0" indent="0">
                        <a:lnSpc>
                          <a:spcPct val="115000"/>
                        </a:lnSpc>
                        <a:spcBef>
                          <a:spcPts val="0"/>
                        </a:spcBef>
                        <a:spcAft>
                          <a:spcPts val="800"/>
                        </a:spcAft>
                        <a:buSzPts val="1000"/>
                        <a:buFont typeface="+mj-lt"/>
                        <a:buNone/>
                        <a:tabLst>
                          <a:tab pos="742950" algn="l"/>
                        </a:tabLst>
                      </a:pPr>
                      <a:r>
                        <a:rPr lang="en-US" sz="1400" kern="100">
                          <a:effectLst/>
                        </a:rPr>
                        <a:t>Online Travel Agencies (OTAs): Higher cancellations</a:t>
                      </a:r>
                      <a:endParaRPr lang="en-US" sz="16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Bef>
                          <a:spcPts val="0"/>
                        </a:spcBef>
                        <a:spcAft>
                          <a:spcPts val="800"/>
                        </a:spcAft>
                      </a:pPr>
                      <a:r>
                        <a:rPr lang="en-US" sz="1400" kern="100">
                          <a:effectLst/>
                        </a:rPr>
                        <a:t> </a:t>
                      </a:r>
                      <a:endParaRPr lang="en-US" sz="1600" kern="100">
                        <a:effectLst/>
                      </a:endParaRPr>
                    </a:p>
                    <a:p>
                      <a:pPr marL="0" marR="0" algn="just">
                        <a:spcBef>
                          <a:spcPts val="0"/>
                        </a:spcBef>
                        <a:spcAft>
                          <a:spcPts val="0"/>
                        </a:spcAft>
                      </a:pPr>
                      <a:r>
                        <a:rPr lang="en-US" sz="1400" kern="100">
                          <a:effectLst/>
                        </a:rPr>
                        <a:t>Charge higher OTA rates but offer discounts for non-refundable bookings to offset cancellation risks</a:t>
                      </a:r>
                      <a:endParaRPr lang="en-US" sz="1600" kern="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32142738"/>
                  </a:ext>
                </a:extLst>
              </a:tr>
              <a:tr h="1080134">
                <a:tc>
                  <a:txBody>
                    <a:bodyPr/>
                    <a:lstStyle/>
                    <a:p>
                      <a:pPr marL="0" marR="0" lvl="0" indent="0" rtl="0">
                        <a:lnSpc>
                          <a:spcPct val="115000"/>
                        </a:lnSpc>
                        <a:spcBef>
                          <a:spcPts val="0"/>
                        </a:spcBef>
                        <a:spcAft>
                          <a:spcPts val="800"/>
                        </a:spcAft>
                        <a:buFont typeface="+mj-lt"/>
                        <a:buNone/>
                      </a:pPr>
                      <a:r>
                        <a:rPr lang="en-US" sz="1400" kern="100">
                          <a:effectLst/>
                        </a:rPr>
                        <a:t>Deposit/non refundable</a:t>
                      </a:r>
                      <a:endParaRPr lang="en-US" sz="16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400" kern="100">
                          <a:effectLst/>
                        </a:rPr>
                        <a:t>-Regulations for no-deposit booking</a:t>
                      </a:r>
                      <a:endParaRPr lang="en-US" sz="1600" kern="100">
                        <a:effectLst/>
                      </a:endParaRPr>
                    </a:p>
                    <a:p>
                      <a:pPr marL="0" marR="0" algn="just">
                        <a:spcBef>
                          <a:spcPts val="0"/>
                        </a:spcBef>
                        <a:spcAft>
                          <a:spcPts val="0"/>
                        </a:spcAft>
                      </a:pPr>
                      <a:r>
                        <a:rPr lang="en-US" sz="1400" kern="100">
                          <a:effectLst/>
                        </a:rPr>
                        <a:t>-Optimize Pricing: Offer discounts for non-refundable bookings to increase bookings and reduce cancellations (esp. for city)</a:t>
                      </a:r>
                      <a:endParaRPr lang="en-US" sz="1600" kern="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36500837"/>
                  </a:ext>
                </a:extLst>
              </a:tr>
              <a:tr h="284967">
                <a:tc>
                  <a:txBody>
                    <a:bodyPr/>
                    <a:lstStyle/>
                    <a:p>
                      <a:pPr marL="457200" marR="0" lvl="1" indent="0" rtl="0">
                        <a:lnSpc>
                          <a:spcPct val="115000"/>
                        </a:lnSpc>
                        <a:spcBef>
                          <a:spcPts val="0"/>
                        </a:spcBef>
                        <a:spcAft>
                          <a:spcPts val="800"/>
                        </a:spcAft>
                        <a:buFont typeface="+mj-lt"/>
                        <a:buNone/>
                      </a:pPr>
                      <a:r>
                        <a:rPr lang="en-US" sz="1400" kern="100" dirty="0">
                          <a:effectLst/>
                        </a:rPr>
                        <a:t>Reduce No-show</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400" kern="100" dirty="0">
                          <a:effectLst/>
                        </a:rPr>
                        <a:t>Require deposits or credit card guarantees for new guests</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79310598"/>
                  </a:ext>
                </a:extLst>
              </a:tr>
            </a:tbl>
          </a:graphicData>
        </a:graphic>
      </p:graphicFrame>
      <p:sp>
        <p:nvSpPr>
          <p:cNvPr id="5" name="Rectangle 1">
            <a:extLst>
              <a:ext uri="{FF2B5EF4-FFF2-40B4-BE49-F238E27FC236}">
                <a16:creationId xmlns:a16="http://schemas.microsoft.com/office/drawing/2014/main" id="{8DC132D9-1CBC-5C46-831A-1F4A863DB312}"/>
              </a:ext>
            </a:extLst>
          </p:cNvPr>
          <p:cNvSpPr>
            <a:spLocks noChangeArrowheads="1"/>
          </p:cNvSpPr>
          <p:nvPr/>
        </p:nvSpPr>
        <p:spPr bwMode="auto">
          <a:xfrm>
            <a:off x="-2460985" y="-140227"/>
            <a:ext cx="14652985" cy="59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Title 1">
            <a:extLst>
              <a:ext uri="{FF2B5EF4-FFF2-40B4-BE49-F238E27FC236}">
                <a16:creationId xmlns:a16="http://schemas.microsoft.com/office/drawing/2014/main" id="{BE5A036B-E3FF-D9FE-5ADE-47314D4EC6A2}"/>
              </a:ext>
            </a:extLst>
          </p:cNvPr>
          <p:cNvSpPr>
            <a:spLocks noGrp="1"/>
          </p:cNvSpPr>
          <p:nvPr>
            <p:ph type="title"/>
          </p:nvPr>
        </p:nvSpPr>
        <p:spPr>
          <a:xfrm>
            <a:off x="1707823" y="434713"/>
            <a:ext cx="10058400" cy="854698"/>
          </a:xfrm>
        </p:spPr>
        <p:txBody>
          <a:bodyPr>
            <a:normAutofit/>
          </a:bodyPr>
          <a:lstStyle/>
          <a:p>
            <a:r>
              <a:rPr lang="en-US" sz="3600" b="1" dirty="0">
                <a:solidFill>
                  <a:srgbClr val="074F6A"/>
                </a:solidFill>
                <a:latin typeface="Times New Roman" panose="02020603050405020304" pitchFamily="18" charset="0"/>
                <a:cs typeface="Times New Roman" panose="02020603050405020304" pitchFamily="18" charset="0"/>
              </a:rPr>
              <a:t>Areas of improvement:</a:t>
            </a:r>
          </a:p>
        </p:txBody>
      </p:sp>
      <p:pic>
        <p:nvPicPr>
          <p:cNvPr id="13" name="Picture 12" descr="A black background with a black square&#10;&#10;AI-generated content may be incorrect.">
            <a:extLst>
              <a:ext uri="{FF2B5EF4-FFF2-40B4-BE49-F238E27FC236}">
                <a16:creationId xmlns:a16="http://schemas.microsoft.com/office/drawing/2014/main" id="{C60B976F-A8A1-8D92-EF38-903758289E6E}"/>
              </a:ext>
            </a:extLst>
          </p:cNvPr>
          <p:cNvPicPr>
            <a:picLocks noChangeAspect="1"/>
          </p:cNvPicPr>
          <p:nvPr/>
        </p:nvPicPr>
        <p:blipFill>
          <a:blip r:embed="rId2">
            <a:duotone>
              <a:schemeClr val="accent6">
                <a:shade val="45000"/>
                <a:satMod val="135000"/>
              </a:schemeClr>
              <a:prstClr val="white"/>
            </a:duotone>
          </a:blip>
          <a:stretch>
            <a:fillRect/>
          </a:stretch>
        </p:blipFill>
        <p:spPr>
          <a:xfrm>
            <a:off x="972532" y="388772"/>
            <a:ext cx="854699" cy="854699"/>
          </a:xfrm>
          <a:prstGeom prst="rect">
            <a:avLst/>
          </a:prstGeom>
        </p:spPr>
      </p:pic>
    </p:spTree>
    <p:extLst>
      <p:ext uri="{BB962C8B-B14F-4D97-AF65-F5344CB8AC3E}">
        <p14:creationId xmlns:p14="http://schemas.microsoft.com/office/powerpoint/2010/main" val="1436253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2108331-D185-BD4F-C39A-D8D46476E5E2}"/>
              </a:ext>
            </a:extLst>
          </p:cNvPr>
          <p:cNvGraphicFramePr>
            <a:graphicFrameLocks noGrp="1"/>
          </p:cNvGraphicFramePr>
          <p:nvPr>
            <p:ph idx="1"/>
            <p:extLst>
              <p:ext uri="{D42A27DB-BD31-4B8C-83A1-F6EECF244321}">
                <p14:modId xmlns:p14="http://schemas.microsoft.com/office/powerpoint/2010/main" val="1555618774"/>
              </p:ext>
            </p:extLst>
          </p:nvPr>
        </p:nvGraphicFramePr>
        <p:xfrm>
          <a:off x="1762809" y="1545997"/>
          <a:ext cx="8974318" cy="4717574"/>
        </p:xfrm>
        <a:graphic>
          <a:graphicData uri="http://schemas.openxmlformats.org/drawingml/2006/table">
            <a:tbl>
              <a:tblPr firstRow="1" firstCol="1" bandRow="1">
                <a:tableStyleId>{93296810-A885-4BE3-A3E7-6D5BEEA58F35}</a:tableStyleId>
              </a:tblPr>
              <a:tblGrid>
                <a:gridCol w="2984253">
                  <a:extLst>
                    <a:ext uri="{9D8B030D-6E8A-4147-A177-3AD203B41FA5}">
                      <a16:colId xmlns:a16="http://schemas.microsoft.com/office/drawing/2014/main" val="1889962716"/>
                    </a:ext>
                  </a:extLst>
                </a:gridCol>
                <a:gridCol w="5990065">
                  <a:extLst>
                    <a:ext uri="{9D8B030D-6E8A-4147-A177-3AD203B41FA5}">
                      <a16:colId xmlns:a16="http://schemas.microsoft.com/office/drawing/2014/main" val="3058170036"/>
                    </a:ext>
                  </a:extLst>
                </a:gridCol>
              </a:tblGrid>
              <a:tr h="572294">
                <a:tc>
                  <a:txBody>
                    <a:bodyPr/>
                    <a:lstStyle/>
                    <a:p>
                      <a:pPr marL="342900" marR="0" lvl="0" indent="-342900" rtl="0">
                        <a:spcBef>
                          <a:spcPts val="0"/>
                        </a:spcBef>
                        <a:spcAft>
                          <a:spcPts val="0"/>
                        </a:spcAft>
                        <a:buFont typeface="Wingdings" panose="05000000000000000000" pitchFamily="2" charset="2"/>
                        <a:buChar char=""/>
                      </a:pPr>
                      <a:r>
                        <a:rPr lang="en-US" sz="1600" kern="100" dirty="0">
                          <a:effectLst/>
                        </a:rPr>
                        <a:t>Customer Satisfaction</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800"/>
                        </a:spcAft>
                      </a:pPr>
                      <a:r>
                        <a:rPr lang="en-US" sz="1400" kern="100" dirty="0">
                          <a:effectLst/>
                        </a:rPr>
                        <a:t>Use reviews or survey scores (if available) or infer satisfaction from behavioral data (e.g., cancellations, repeat bookings).</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74681150"/>
                  </a:ext>
                </a:extLst>
              </a:tr>
              <a:tr h="3349255">
                <a:tc>
                  <a:txBody>
                    <a:bodyPr/>
                    <a:lstStyle/>
                    <a:p>
                      <a:pPr marL="342900" marR="0" lvl="0" indent="-342900" algn="just" rtl="0">
                        <a:spcBef>
                          <a:spcPts val="0"/>
                        </a:spcBef>
                        <a:spcAft>
                          <a:spcPts val="0"/>
                        </a:spcAft>
                        <a:buFont typeface="Wingdings" panose="05000000000000000000" pitchFamily="2" charset="2"/>
                        <a:buChar char="v"/>
                      </a:pPr>
                      <a:r>
                        <a:rPr lang="en-US" sz="1600" kern="100" dirty="0">
                          <a:effectLst/>
                        </a:rPr>
                        <a:t>General </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342900" marR="0" lvl="0" indent="-342900" algn="just" rtl="0">
                        <a:spcBef>
                          <a:spcPts val="0"/>
                        </a:spcBef>
                        <a:spcAft>
                          <a:spcPts val="0"/>
                        </a:spcAft>
                        <a:buFont typeface="Courier New" panose="02070309020205020404" pitchFamily="49" charset="0"/>
                        <a:buChar char="o"/>
                      </a:pPr>
                      <a:r>
                        <a:rPr lang="en-US" sz="1600" kern="100" dirty="0">
                          <a:effectLst/>
                        </a:rPr>
                        <a:t>Compensation Policy: Offer discounts, upgrades, or loyalty points for discrepancies</a:t>
                      </a:r>
                    </a:p>
                    <a:p>
                      <a:pPr marL="457200" marR="0" algn="just">
                        <a:spcBef>
                          <a:spcPts val="0"/>
                        </a:spcBef>
                        <a:spcAft>
                          <a:spcPts val="0"/>
                        </a:spcAft>
                      </a:pPr>
                      <a:r>
                        <a:rPr lang="en-US" sz="1600" kern="100" dirty="0">
                          <a:effectLst/>
                        </a:rPr>
                        <a:t> </a:t>
                      </a:r>
                    </a:p>
                    <a:p>
                      <a:pPr marL="342900" marR="0" lvl="0" indent="-342900" algn="just">
                        <a:spcBef>
                          <a:spcPts val="0"/>
                        </a:spcBef>
                        <a:spcAft>
                          <a:spcPts val="0"/>
                        </a:spcAft>
                        <a:buFont typeface="Courier New" panose="02070309020205020404" pitchFamily="49" charset="0"/>
                        <a:buChar char="o"/>
                      </a:pPr>
                      <a:r>
                        <a:rPr lang="en-US" sz="1600" kern="100" dirty="0">
                          <a:effectLst/>
                        </a:rPr>
                        <a:t>Adopt Predictive Tools: Integrate tools like (Market Insight) to forecast demand and adjust prices accordingly.</a:t>
                      </a:r>
                    </a:p>
                    <a:p>
                      <a:pPr marL="0" marR="0" algn="just">
                        <a:spcBef>
                          <a:spcPts val="0"/>
                        </a:spcBef>
                        <a:spcAft>
                          <a:spcPts val="0"/>
                        </a:spcAft>
                      </a:pPr>
                      <a:r>
                        <a:rPr lang="en-US" sz="1600" kern="100" dirty="0">
                          <a:effectLst/>
                        </a:rPr>
                        <a:t> </a:t>
                      </a:r>
                    </a:p>
                    <a:p>
                      <a:pPr marL="342900" marR="0" lvl="0" indent="-342900" algn="just">
                        <a:spcBef>
                          <a:spcPts val="0"/>
                        </a:spcBef>
                        <a:spcAft>
                          <a:spcPts val="0"/>
                        </a:spcAft>
                        <a:buFont typeface="Courier New" panose="02070309020205020404" pitchFamily="49" charset="0"/>
                        <a:buChar char="o"/>
                      </a:pPr>
                      <a:r>
                        <a:rPr lang="en-US" sz="1600" kern="100" dirty="0">
                          <a:effectLst/>
                        </a:rPr>
                        <a:t>A/B Test Pricing: Experiment with non-refundable vs. flexible rates for high-cancellation segments.</a:t>
                      </a:r>
                    </a:p>
                    <a:p>
                      <a:pPr marL="0" marR="0" algn="just">
                        <a:spcBef>
                          <a:spcPts val="0"/>
                        </a:spcBef>
                        <a:spcAft>
                          <a:spcPts val="0"/>
                        </a:spcAft>
                      </a:pPr>
                      <a:r>
                        <a:rPr lang="en-US" sz="1600" kern="100" dirty="0">
                          <a:effectLst/>
                        </a:rPr>
                        <a:t> </a:t>
                      </a:r>
                    </a:p>
                    <a:p>
                      <a:pPr marL="342900" marR="0" lvl="0" indent="-342900" algn="just">
                        <a:spcBef>
                          <a:spcPts val="0"/>
                        </a:spcBef>
                        <a:spcAft>
                          <a:spcPts val="0"/>
                        </a:spcAft>
                        <a:buFont typeface="Courier New" panose="02070309020205020404" pitchFamily="49" charset="0"/>
                        <a:buChar char="o"/>
                      </a:pPr>
                      <a:r>
                        <a:rPr lang="en-US" sz="1600" kern="100" dirty="0">
                          <a:effectLst/>
                        </a:rPr>
                        <a:t>Offer discounts for those on long waiting lists to reduce waiting list time and resolve overbooking: not applicable here because not an issue in our case.</a:t>
                      </a:r>
                    </a:p>
                    <a:p>
                      <a:pPr marL="0" marR="0" algn="just">
                        <a:spcBef>
                          <a:spcPts val="0"/>
                        </a:spcBef>
                        <a:spcAft>
                          <a:spcPts val="0"/>
                        </a:spcAft>
                      </a:pPr>
                      <a:r>
                        <a:rPr lang="en-US" sz="1600" kern="100" dirty="0">
                          <a:effectLst/>
                        </a:rPr>
                        <a:t> </a:t>
                      </a:r>
                    </a:p>
                    <a:p>
                      <a:pPr marL="342900" marR="0" lvl="0" indent="-342900" algn="just">
                        <a:spcBef>
                          <a:spcPts val="0"/>
                        </a:spcBef>
                        <a:spcAft>
                          <a:spcPts val="0"/>
                        </a:spcAft>
                        <a:buFont typeface="Courier New" panose="02070309020205020404" pitchFamily="49" charset="0"/>
                        <a:buChar char="o"/>
                      </a:pPr>
                      <a:r>
                        <a:rPr lang="en-US" sz="1600" kern="100" dirty="0">
                          <a:effectLst/>
                        </a:rPr>
                        <a:t>International bookings have higher cancellation rates: Dynamic pricing for international guests (e.g., non-refundable discounts).</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54318776"/>
                  </a:ext>
                </a:extLst>
              </a:tr>
            </a:tbl>
          </a:graphicData>
        </a:graphic>
      </p:graphicFrame>
      <p:sp>
        <p:nvSpPr>
          <p:cNvPr id="8" name="Title 1">
            <a:extLst>
              <a:ext uri="{FF2B5EF4-FFF2-40B4-BE49-F238E27FC236}">
                <a16:creationId xmlns:a16="http://schemas.microsoft.com/office/drawing/2014/main" id="{D722359C-C24E-D391-E04D-B96422A37E23}"/>
              </a:ext>
            </a:extLst>
          </p:cNvPr>
          <p:cNvSpPr>
            <a:spLocks noGrp="1"/>
          </p:cNvSpPr>
          <p:nvPr>
            <p:ph type="title"/>
          </p:nvPr>
        </p:nvSpPr>
        <p:spPr>
          <a:xfrm>
            <a:off x="1707823" y="480770"/>
            <a:ext cx="10058400" cy="854698"/>
          </a:xfrm>
        </p:spPr>
        <p:txBody>
          <a:bodyPr>
            <a:normAutofit/>
          </a:bodyPr>
          <a:lstStyle/>
          <a:p>
            <a:r>
              <a:rPr lang="en-US" sz="3600" b="1" dirty="0">
                <a:solidFill>
                  <a:srgbClr val="074F6A"/>
                </a:solidFill>
                <a:latin typeface="Times New Roman" panose="02020603050405020304" pitchFamily="18" charset="0"/>
                <a:cs typeface="Times New Roman" panose="02020603050405020304" pitchFamily="18" charset="0"/>
              </a:rPr>
              <a:t>Areas of improvement:</a:t>
            </a:r>
          </a:p>
        </p:txBody>
      </p:sp>
      <p:pic>
        <p:nvPicPr>
          <p:cNvPr id="9" name="Picture 8" descr="A black background with a black square&#10;&#10;AI-generated content may be incorrect.">
            <a:extLst>
              <a:ext uri="{FF2B5EF4-FFF2-40B4-BE49-F238E27FC236}">
                <a16:creationId xmlns:a16="http://schemas.microsoft.com/office/drawing/2014/main" id="{EE62EAB7-195E-068D-1E7E-EB756BB97032}"/>
              </a:ext>
            </a:extLst>
          </p:cNvPr>
          <p:cNvPicPr>
            <a:picLocks noChangeAspect="1"/>
          </p:cNvPicPr>
          <p:nvPr/>
        </p:nvPicPr>
        <p:blipFill>
          <a:blip r:embed="rId2">
            <a:duotone>
              <a:schemeClr val="accent6">
                <a:shade val="45000"/>
                <a:satMod val="135000"/>
              </a:schemeClr>
              <a:prstClr val="white"/>
            </a:duotone>
          </a:blip>
          <a:stretch>
            <a:fillRect/>
          </a:stretch>
        </p:blipFill>
        <p:spPr>
          <a:xfrm>
            <a:off x="972532" y="434829"/>
            <a:ext cx="854699" cy="854699"/>
          </a:xfrm>
          <a:prstGeom prst="rect">
            <a:avLst/>
          </a:prstGeom>
        </p:spPr>
      </p:pic>
    </p:spTree>
    <p:extLst>
      <p:ext uri="{BB962C8B-B14F-4D97-AF65-F5344CB8AC3E}">
        <p14:creationId xmlns:p14="http://schemas.microsoft.com/office/powerpoint/2010/main" val="2056843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89DE7-57A9-17B2-0958-B77D02DDC31E}"/>
              </a:ext>
            </a:extLst>
          </p:cNvPr>
          <p:cNvSpPr>
            <a:spLocks noGrp="1"/>
          </p:cNvSpPr>
          <p:nvPr>
            <p:ph sz="half" idx="1"/>
          </p:nvPr>
        </p:nvSpPr>
        <p:spPr>
          <a:xfrm>
            <a:off x="669303" y="1611984"/>
            <a:ext cx="4515439" cy="1817016"/>
          </a:xfrm>
        </p:spPr>
        <p:txBody>
          <a:bodyPr>
            <a:normAutofit fontScale="85000" lnSpcReduction="20000"/>
          </a:bodyPr>
          <a:lstStyle/>
          <a:p>
            <a:pPr marL="0" marR="0" indent="0" algn="just">
              <a:spcBef>
                <a:spcPts val="0"/>
              </a:spcBef>
              <a:spcAft>
                <a:spcPts val="0"/>
              </a:spcAft>
              <a:buNone/>
            </a:pPr>
            <a:r>
              <a:rPr lang="en-US" sz="2100" b="1" dirty="0">
                <a:solidFill>
                  <a:srgbClr val="0B769F"/>
                </a:solidFill>
                <a:effectLst/>
                <a:latin typeface="Times New Roman" panose="02020603050405020304" pitchFamily="18" charset="0"/>
                <a:ea typeface="Times New Roman" panose="02020603050405020304" pitchFamily="18" charset="0"/>
              </a:rPr>
              <a:t>Alternative resources:</a:t>
            </a:r>
            <a:endParaRPr lang="en-US" sz="21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Perplexity</a:t>
            </a:r>
            <a:endParaRPr lang="en-US"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ChatGPT</a:t>
            </a:r>
            <a:endParaRPr lang="en-US"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Adobe Color: </a:t>
            </a:r>
            <a:r>
              <a:rPr lang="en-US" u="sng" dirty="0">
                <a:solidFill>
                  <a:srgbClr val="002060"/>
                </a:solidFill>
                <a:effectLst/>
                <a:latin typeface="Times New Roman" panose="02020603050405020304" pitchFamily="18" charset="0"/>
                <a:ea typeface="Aptos" panose="020B000402020202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https://color.adobe.com</a:t>
            </a:r>
            <a:endParaRPr lang="en-US" dirty="0">
              <a:solidFill>
                <a:srgbClr val="002060"/>
              </a:solidFill>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dirty="0" err="1">
                <a:effectLst/>
                <a:latin typeface="Times New Roman" panose="02020603050405020304" pitchFamily="18" charset="0"/>
                <a:ea typeface="Aptos" panose="020B0004020202020204" pitchFamily="34" charset="0"/>
                <a:cs typeface="Times New Roman" panose="02020603050405020304" pitchFamily="18" charset="0"/>
              </a:rPr>
              <a:t>Novypro</a:t>
            </a:r>
            <a:r>
              <a:rPr lang="en-US" dirty="0">
                <a:solidFill>
                  <a:srgbClr val="00206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u="sng" dirty="0">
                <a:solidFill>
                  <a:srgbClr val="002060"/>
                </a:solidFill>
                <a:effectLst/>
                <a:latin typeface="Times New Roman" panose="02020603050405020304" pitchFamily="18" charset="0"/>
                <a:ea typeface="Aptos" panose="020B0004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https://www.novypro.com/all_dashboards</a:t>
            </a:r>
            <a:endParaRPr lang="en-US" dirty="0">
              <a:solidFill>
                <a:srgbClr val="002060"/>
              </a:solidFill>
              <a:effectLst/>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endParaRPr lang="en-US" dirty="0">
              <a:effectLst/>
              <a:latin typeface="Times New Roman" panose="02020603050405020304" pitchFamily="18" charset="0"/>
              <a:ea typeface="Times New Roman" panose="02020603050405020304" pitchFamily="18" charset="0"/>
            </a:endParaRPr>
          </a:p>
          <a:p>
            <a:endParaRPr lang="en-US" dirty="0"/>
          </a:p>
        </p:txBody>
      </p:sp>
      <p:sp>
        <p:nvSpPr>
          <p:cNvPr id="4" name="Content Placeholder 3">
            <a:extLst>
              <a:ext uri="{FF2B5EF4-FFF2-40B4-BE49-F238E27FC236}">
                <a16:creationId xmlns:a16="http://schemas.microsoft.com/office/drawing/2014/main" id="{299BB694-7F43-C4E2-0B8D-092E88C64A1C}"/>
              </a:ext>
            </a:extLst>
          </p:cNvPr>
          <p:cNvSpPr>
            <a:spLocks noGrp="1"/>
          </p:cNvSpPr>
          <p:nvPr>
            <p:ph sz="half" idx="2"/>
          </p:nvPr>
        </p:nvSpPr>
        <p:spPr>
          <a:xfrm>
            <a:off x="5458120" y="1611984"/>
            <a:ext cx="5667080" cy="4240176"/>
          </a:xfrm>
        </p:spPr>
        <p:txBody>
          <a:bodyPr>
            <a:normAutofit fontScale="85000" lnSpcReduction="20000"/>
          </a:bodyPr>
          <a:lstStyle/>
          <a:p>
            <a:pPr marL="0" marR="0" indent="0" algn="just">
              <a:spcBef>
                <a:spcPts val="0"/>
              </a:spcBef>
              <a:spcAft>
                <a:spcPts val="0"/>
              </a:spcAft>
              <a:buNone/>
            </a:pPr>
            <a:r>
              <a:rPr lang="en-US" sz="2100" b="1" dirty="0">
                <a:effectLst/>
                <a:latin typeface="Times New Roman" panose="02020603050405020304" pitchFamily="18" charset="0"/>
                <a:ea typeface="Times New Roman" panose="02020603050405020304" pitchFamily="18" charset="0"/>
              </a:rPr>
              <a:t>References: </a:t>
            </a:r>
            <a:endParaRPr lang="en-US" sz="21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https://www.oracle.com/in/hospitality/what-is-hotel-pms/#:~:text=Traditionally%2C%20a%20hotel%20property%20management,managing%20room%20rates%2C%20and%20billing</a:t>
            </a:r>
            <a:r>
              <a:rPr lang="en-US" sz="1800" dirty="0">
                <a:solidFill>
                  <a:srgbClr val="002060"/>
                </a:solidFill>
                <a:effectLst/>
                <a:latin typeface="Times New Roman" panose="02020603050405020304" pitchFamily="18" charset="0"/>
                <a:ea typeface="Times New Roman" panose="02020603050405020304" pitchFamily="18" charset="0"/>
              </a:rPr>
              <a:t>.</a:t>
            </a: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https://www.altexsoft.com/blog/hotel-property-management-systems-products-and-features/</a:t>
            </a:r>
            <a:endParaRPr lang="en-US" sz="1800" dirty="0">
              <a:solidFill>
                <a:srgbClr val="002060"/>
              </a:solidFill>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https://engine.com/business-travel-guide/how-do-group-hotel-rates-work#:~:text=With%20almost%20every%20hotel%20the,agreed%20upon%20date%20or%20dates</a:t>
            </a:r>
            <a:r>
              <a:rPr lang="en-US" sz="1800" dirty="0">
                <a:solidFill>
                  <a:srgbClr val="002060"/>
                </a:solidFill>
                <a:effectLst/>
                <a:latin typeface="Times New Roman" panose="02020603050405020304" pitchFamily="18" charset="0"/>
                <a:ea typeface="Times New Roman" panose="02020603050405020304" pitchFamily="18" charset="0"/>
              </a:rPr>
              <a:t>.</a:t>
            </a: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7">
                  <a:extLst>
                    <a:ext uri="{A12FA001-AC4F-418D-AE19-62706E023703}">
                      <ahyp:hlinkClr xmlns:ahyp="http://schemas.microsoft.com/office/drawing/2018/hyperlinkcolor" val="tx"/>
                    </a:ext>
                  </a:extLst>
                </a:hlinkClick>
              </a:rPr>
              <a:t>https://roompricegenie.com/transient-market-segment/#:~:text=Transient%20guests%20are%20one%20of,term%20stay%20in%20your%20facility</a:t>
            </a:r>
            <a:r>
              <a:rPr lang="en-US" sz="1800" dirty="0">
                <a:solidFill>
                  <a:srgbClr val="002060"/>
                </a:solidFill>
                <a:effectLst/>
                <a:latin typeface="Times New Roman" panose="02020603050405020304" pitchFamily="18" charset="0"/>
                <a:ea typeface="Times New Roman" panose="02020603050405020304" pitchFamily="18" charset="0"/>
              </a:rPr>
              <a:t>.</a:t>
            </a: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8">
                  <a:extLst>
                    <a:ext uri="{A12FA001-AC4F-418D-AE19-62706E023703}">
                      <ahyp:hlinkClr xmlns:ahyp="http://schemas.microsoft.com/office/drawing/2018/hyperlinkcolor" val="tx"/>
                    </a:ext>
                  </a:extLst>
                </a:hlinkClick>
              </a:rPr>
              <a:t>https://insights.ehotelier.com/insights/2025/01/23/assessing-group-and-transient-bookings-which-is-better-for-your-hotel/#:~:text=Transient%20bookings%20offer%20flexibility%2C%20high,and%20long%2Dterm%20revenue%20visibility</a:t>
            </a:r>
            <a:r>
              <a:rPr lang="en-US" sz="1800" dirty="0">
                <a:solidFill>
                  <a:srgbClr val="002060"/>
                </a:solidFill>
                <a:effectLst/>
                <a:latin typeface="Times New Roman" panose="02020603050405020304" pitchFamily="18" charset="0"/>
                <a:ea typeface="Times New Roman" panose="02020603050405020304" pitchFamily="18" charset="0"/>
              </a:rPr>
              <a:t>.</a:t>
            </a: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9">
                  <a:extLst>
                    <a:ext uri="{A12FA001-AC4F-418D-AE19-62706E023703}">
                      <ahyp:hlinkClr xmlns:ahyp="http://schemas.microsoft.com/office/drawing/2018/hyperlinkcolor" val="tx"/>
                    </a:ext>
                  </a:extLst>
                </a:hlinkClick>
              </a:rPr>
              <a:t>https://www.mews.com/en/blog/direct-bookings-vs-third-party reservations#:~:text=Third%20party%20hotel%20bookings%20are,and%20guests%20to%20book%20conveniently</a:t>
            </a:r>
            <a:r>
              <a:rPr lang="en-US" sz="1800" dirty="0">
                <a:solidFill>
                  <a:srgbClr val="002060"/>
                </a:solidFill>
                <a:effectLst/>
                <a:latin typeface="Times New Roman" panose="02020603050405020304" pitchFamily="18" charset="0"/>
                <a:ea typeface="Times New Roman" panose="02020603050405020304" pitchFamily="18" charset="0"/>
              </a:rPr>
              <a:t>.</a:t>
            </a:r>
          </a:p>
          <a:p>
            <a:pPr marL="342900" indent="-342900" algn="just">
              <a:spcBef>
                <a:spcPts val="0"/>
              </a:spcBef>
              <a:buFont typeface="+mj-lt"/>
              <a:buAutoNum type="arabicPeriod"/>
            </a:pPr>
            <a:r>
              <a:rPr lang="en-US" u="sng" dirty="0">
                <a:solidFill>
                  <a:srgbClr val="002060"/>
                </a:solidFill>
                <a:latin typeface="Times New Roman" panose="02020603050405020304" pitchFamily="18" charset="0"/>
                <a:hlinkClick r:id="rId10">
                  <a:extLst>
                    <a:ext uri="{A12FA001-AC4F-418D-AE19-62706E023703}">
                      <ahyp:hlinkClr xmlns:ahyp="http://schemas.microsoft.com/office/drawing/2018/hyperlinkcolor" val="tx"/>
                    </a:ext>
                  </a:extLst>
                </a:hlinkClick>
              </a:rPr>
              <a:t>https://www.fourseasons.com/sharmelsheikh/</a:t>
            </a:r>
            <a:endParaRPr lang="en-US" u="sng" dirty="0">
              <a:solidFill>
                <a:srgbClr val="002060"/>
              </a:solidFill>
              <a:latin typeface="Times New Roman" panose="02020603050405020304" pitchFamily="18" charset="0"/>
            </a:endParaRPr>
          </a:p>
          <a:p>
            <a:pPr marL="0" marR="0" lvl="0" indent="0" algn="just">
              <a:spcBef>
                <a:spcPts val="0"/>
              </a:spcBef>
              <a:spcAft>
                <a:spcPts val="0"/>
              </a:spcAft>
              <a:buNone/>
            </a:pPr>
            <a:endParaRPr lang="en-US" sz="1800" dirty="0">
              <a:solidFill>
                <a:srgbClr val="002060"/>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215526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597A-E76B-63E3-6E0A-4098848299E3}"/>
              </a:ext>
            </a:extLst>
          </p:cNvPr>
          <p:cNvSpPr>
            <a:spLocks noGrp="1"/>
          </p:cNvSpPr>
          <p:nvPr>
            <p:ph type="ctrTitle"/>
          </p:nvPr>
        </p:nvSpPr>
        <p:spPr/>
        <p:txBody>
          <a:bodyPr/>
          <a:lstStyle/>
          <a:p>
            <a:br>
              <a:rPr lang="en-US" sz="3200" b="1" dirty="0">
                <a:solidFill>
                  <a:srgbClr val="1F2328"/>
                </a:solidFill>
                <a:effectLst/>
                <a:latin typeface="Times New Roman" panose="02020603050405020304" pitchFamily="18" charset="0"/>
                <a:ea typeface="Arial" panose="020B0604020202020204" pitchFamily="34" charset="0"/>
                <a:cs typeface="Times New Roman" panose="02020603050405020304" pitchFamily="18" charset="0"/>
              </a:rPr>
            </a:br>
            <a:br>
              <a:rPr lang="en-US" sz="3200" b="1" dirty="0">
                <a:solidFill>
                  <a:srgbClr val="1F2328"/>
                </a:solidFill>
                <a:effectLst/>
                <a:latin typeface="Times New Roman" panose="02020603050405020304" pitchFamily="18" charset="0"/>
                <a:ea typeface="Arial" panose="020B0604020202020204" pitchFamily="34" charset="0"/>
                <a:cs typeface="Times New Roman" panose="02020603050405020304" pitchFamily="18" charset="0"/>
              </a:rPr>
            </a:br>
            <a:r>
              <a:rPr lang="en-US" sz="3200" b="1" dirty="0">
                <a:solidFill>
                  <a:srgbClr val="1F2328"/>
                </a:solidFill>
                <a:effectLst/>
                <a:latin typeface="Times New Roman" panose="02020603050405020304" pitchFamily="18" charset="0"/>
                <a:ea typeface="Arial" panose="020B0604020202020204" pitchFamily="34" charset="0"/>
                <a:cs typeface="Times New Roman" panose="02020603050405020304" pitchFamily="18" charset="0"/>
              </a:rPr>
              <a:t>Group Code: ALX2_DAT2_G3</a:t>
            </a:r>
            <a:br>
              <a:rPr lang="en-US" sz="3200" b="1" dirty="0">
                <a:solidFill>
                  <a:srgbClr val="0F4761"/>
                </a:solidFill>
                <a:effectLst/>
                <a:latin typeface="Times New Roman" panose="02020603050405020304" pitchFamily="18" charset="0"/>
                <a:ea typeface="Yu Gothic Light" panose="020B0300000000000000" pitchFamily="34" charset="-128"/>
                <a:cs typeface="Times New Roman" panose="02020603050405020304" pitchFamily="18" charset="0"/>
              </a:rPr>
            </a:br>
            <a:br>
              <a:rPr lang="en-US" sz="3200" b="1" dirty="0">
                <a:solidFill>
                  <a:srgbClr val="0F4761"/>
                </a:solidFill>
                <a:effectLst/>
                <a:latin typeface="Times New Roman" panose="02020603050405020304" pitchFamily="18" charset="0"/>
                <a:ea typeface="Yu Gothic Light" panose="020B0300000000000000" pitchFamily="34" charset="-128"/>
                <a:cs typeface="Times New Roman" panose="02020603050405020304" pitchFamily="18" charset="0"/>
              </a:rPr>
            </a:br>
            <a:br>
              <a:rPr lang="en-US" sz="3200" b="1" dirty="0">
                <a:solidFill>
                  <a:srgbClr val="0F4761"/>
                </a:solidFill>
                <a:effectLst/>
                <a:latin typeface="Times New Roman" panose="02020603050405020304" pitchFamily="18" charset="0"/>
                <a:ea typeface="Yu Gothic Light" panose="020B0300000000000000" pitchFamily="34" charset="-128"/>
                <a:cs typeface="Times New Roman" panose="02020603050405020304" pitchFamily="18" charset="0"/>
              </a:rPr>
            </a:br>
            <a:r>
              <a:rPr lang="en-US" sz="2000" b="1" dirty="0">
                <a:solidFill>
                  <a:srgbClr val="0F9DD4"/>
                </a:solidFill>
                <a:effectLst/>
                <a:latin typeface="Times New Roman" panose="02020603050405020304" pitchFamily="18" charset="0"/>
                <a:ea typeface="Segoe UI" panose="020B0502040204020203" pitchFamily="34" charset="0"/>
                <a:cs typeface="Times New Roman" panose="02020603050405020304" pitchFamily="18" charset="0"/>
              </a:rPr>
              <a:t>Team Members:</a:t>
            </a:r>
            <a:br>
              <a:rPr lang="en-US" sz="2000" b="1" dirty="0">
                <a:solidFill>
                  <a:srgbClr val="0F9DD4"/>
                </a:solidFill>
                <a:effectLst/>
                <a:latin typeface="Times New Roman" panose="02020603050405020304" pitchFamily="18" charset="0"/>
                <a:ea typeface="Segoe UI" panose="020B0502040204020203" pitchFamily="34" charset="0"/>
                <a:cs typeface="Times New Roman" panose="02020603050405020304" pitchFamily="18" charset="0"/>
              </a:rPr>
            </a:br>
            <a:br>
              <a:rPr lang="en-US" sz="2000" b="1" dirty="0">
                <a:solidFill>
                  <a:srgbClr val="0F4761"/>
                </a:solidFill>
                <a:effectLst/>
                <a:latin typeface="Times New Roman" panose="02020603050405020304" pitchFamily="18" charset="0"/>
                <a:ea typeface="Yu Gothic Light" panose="020B0300000000000000" pitchFamily="34" charset="-128"/>
                <a:cs typeface="Times New Roman" panose="02020603050405020304" pitchFamily="18" charset="0"/>
              </a:rPr>
            </a:br>
            <a:r>
              <a:rPr lang="en-US" sz="2000" b="1" dirty="0">
                <a:solidFill>
                  <a:srgbClr val="1F2328"/>
                </a:solidFill>
                <a:effectLst/>
                <a:latin typeface="Times New Roman" panose="02020603050405020304" pitchFamily="18" charset="0"/>
                <a:ea typeface="Segoe UI" panose="020B0502040204020203" pitchFamily="34" charset="0"/>
                <a:cs typeface="Times New Roman" panose="02020603050405020304" pitchFamily="18" charset="0"/>
              </a:rPr>
              <a:t>Rehab  Ahmed Hassen</a:t>
            </a:r>
            <a:br>
              <a:rPr lang="en-US" sz="2000" b="1" dirty="0">
                <a:solidFill>
                  <a:srgbClr val="1F2328"/>
                </a:solidFill>
                <a:effectLst/>
                <a:latin typeface="Times New Roman" panose="02020603050405020304" pitchFamily="18" charset="0"/>
                <a:ea typeface="Segoe UI" panose="020B0502040204020203" pitchFamily="34" charset="0"/>
                <a:cs typeface="Times New Roman" panose="02020603050405020304" pitchFamily="18" charset="0"/>
              </a:rPr>
            </a:br>
            <a:br>
              <a:rPr lang="en-US" sz="2000" dirty="0">
                <a:effectLst/>
                <a:latin typeface="Times New Roman" panose="02020603050405020304" pitchFamily="18" charset="0"/>
                <a:ea typeface="Times New Roman" panose="02020603050405020304" pitchFamily="18" charset="0"/>
              </a:rPr>
            </a:br>
            <a:r>
              <a:rPr lang="en-US" sz="2000" b="1" dirty="0">
                <a:solidFill>
                  <a:srgbClr val="1F2328"/>
                </a:solidFill>
                <a:effectLst/>
                <a:latin typeface="Times New Roman" panose="02020603050405020304" pitchFamily="18" charset="0"/>
                <a:ea typeface="Segoe UI" panose="020B0502040204020203" pitchFamily="34" charset="0"/>
                <a:cs typeface="Times New Roman" panose="02020603050405020304" pitchFamily="18" charset="0"/>
              </a:rPr>
              <a:t>REHAM MOHAMED IBRAHIM</a:t>
            </a:r>
            <a:br>
              <a:rPr lang="en-US" sz="3200" dirty="0">
                <a:effectLst/>
                <a:latin typeface="Times New Roman" panose="02020603050405020304" pitchFamily="18" charset="0"/>
                <a:ea typeface="Times New Roman" panose="02020603050405020304" pitchFamily="18" charset="0"/>
              </a:rPr>
            </a:br>
            <a:endParaRPr lang="en-US" sz="3200" dirty="0"/>
          </a:p>
        </p:txBody>
      </p:sp>
    </p:spTree>
    <p:extLst>
      <p:ext uri="{BB962C8B-B14F-4D97-AF65-F5344CB8AC3E}">
        <p14:creationId xmlns:p14="http://schemas.microsoft.com/office/powerpoint/2010/main" val="1422100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FA0D4-BB85-75E9-461F-A36F60F3DCEB}"/>
              </a:ext>
            </a:extLst>
          </p:cNvPr>
          <p:cNvSpPr>
            <a:spLocks noGrp="1"/>
          </p:cNvSpPr>
          <p:nvPr>
            <p:ph type="title"/>
          </p:nvPr>
        </p:nvSpPr>
        <p:spPr/>
        <p:txBody>
          <a:bodyPr/>
          <a:lstStyle/>
          <a:p>
            <a:r>
              <a:rPr lang="en-US" dirty="0"/>
              <a:t>Thank you </a:t>
            </a:r>
          </a:p>
        </p:txBody>
      </p:sp>
    </p:spTree>
    <p:extLst>
      <p:ext uri="{BB962C8B-B14F-4D97-AF65-F5344CB8AC3E}">
        <p14:creationId xmlns:p14="http://schemas.microsoft.com/office/powerpoint/2010/main" val="1215772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ool with lounge chairs and umbrellas&#10;&#10;AI-generated content may be incorrect.">
            <a:extLst>
              <a:ext uri="{FF2B5EF4-FFF2-40B4-BE49-F238E27FC236}">
                <a16:creationId xmlns:a16="http://schemas.microsoft.com/office/drawing/2014/main" id="{693CEE05-37A9-B27E-358B-2C4521B5845B}"/>
              </a:ext>
            </a:extLst>
          </p:cNvPr>
          <p:cNvPicPr>
            <a:picLocks noChangeAspect="1"/>
          </p:cNvPicPr>
          <p:nvPr/>
        </p:nvPicPr>
        <p:blipFill>
          <a:blip r:embed="rId3">
            <a:alphaModFix amt="20000"/>
          </a:blip>
          <a:stretch>
            <a:fillRect/>
          </a:stretch>
        </p:blipFill>
        <p:spPr>
          <a:xfrm>
            <a:off x="248478" y="282535"/>
            <a:ext cx="11688417" cy="6292930"/>
          </a:xfrm>
          <a:prstGeom prst="rect">
            <a:avLst/>
          </a:prstGeom>
        </p:spPr>
      </p:pic>
      <p:sp>
        <p:nvSpPr>
          <p:cNvPr id="2" name="Title 1">
            <a:extLst>
              <a:ext uri="{FF2B5EF4-FFF2-40B4-BE49-F238E27FC236}">
                <a16:creationId xmlns:a16="http://schemas.microsoft.com/office/drawing/2014/main" id="{D4D9A9FA-9901-047D-6A06-BE4FEC05FA53}"/>
              </a:ext>
            </a:extLst>
          </p:cNvPr>
          <p:cNvSpPr>
            <a:spLocks noGrp="1"/>
          </p:cNvSpPr>
          <p:nvPr>
            <p:ph type="title"/>
          </p:nvPr>
        </p:nvSpPr>
        <p:spPr/>
        <p:txBody>
          <a:bodyPr>
            <a:normAutofit/>
          </a:bodyPr>
          <a:lstStyle/>
          <a:p>
            <a:r>
              <a:rPr lang="en-US" sz="4800" b="1" dirty="0">
                <a:solidFill>
                  <a:srgbClr val="074F6A"/>
                </a:solidFill>
                <a:effectLst/>
                <a:latin typeface="Times New Roman" panose="02020603050405020304" pitchFamily="18" charset="0"/>
                <a:ea typeface="Times New Roman" panose="02020603050405020304" pitchFamily="18" charset="0"/>
                <a:cs typeface="Times New Roman" panose="02020603050405020304" pitchFamily="18" charset="0"/>
              </a:rPr>
              <a:t>Introduction: </a:t>
            </a:r>
            <a:endParaRPr lang="en-US" dirty="0"/>
          </a:p>
        </p:txBody>
      </p:sp>
      <p:sp>
        <p:nvSpPr>
          <p:cNvPr id="3" name="Content Placeholder 2">
            <a:extLst>
              <a:ext uri="{FF2B5EF4-FFF2-40B4-BE49-F238E27FC236}">
                <a16:creationId xmlns:a16="http://schemas.microsoft.com/office/drawing/2014/main" id="{F8A1AF53-8299-E5CB-4101-58E5CB5E2A2E}"/>
              </a:ext>
            </a:extLst>
          </p:cNvPr>
          <p:cNvSpPr>
            <a:spLocks noGrp="1"/>
          </p:cNvSpPr>
          <p:nvPr>
            <p:ph idx="1"/>
          </p:nvPr>
        </p:nvSpPr>
        <p:spPr>
          <a:xfrm>
            <a:off x="884377" y="2208544"/>
            <a:ext cx="10058400" cy="3931920"/>
          </a:xfrm>
        </p:spPr>
        <p:txBody>
          <a:bodyPr>
            <a:normAutofit/>
          </a:bodyPr>
          <a:lstStyle/>
          <a:p>
            <a:pPr marL="228600" marR="0" algn="just">
              <a:lnSpc>
                <a:spcPct val="115000"/>
              </a:lnSpc>
              <a:spcBef>
                <a:spcPts val="0"/>
              </a:spcBef>
              <a:spcAft>
                <a:spcPts val="0"/>
              </a:spcAft>
            </a:pPr>
            <a:r>
              <a:rPr lang="en-US" sz="2000" dirty="0">
                <a:effectLst/>
                <a:ea typeface="Times New Roman" panose="02020603050405020304" pitchFamily="18" charset="0"/>
              </a:rPr>
              <a:t>The hotel industry is a vital part of the global economy, providing accommodation, services, and experiences to travelers for leisure and business purposes. As a customer-focused sector, hotels rely on data analysis to understand guest behavior, optimize operations, and enhance decision-making. By analyzing booking data, businesses can improve revenue strategies, identify trends, and deliver tailored services in this competitive and dynamic industry.</a:t>
            </a:r>
          </a:p>
          <a:p>
            <a:pPr marL="45720" marR="0" indent="0" algn="just">
              <a:spcBef>
                <a:spcPts val="0"/>
              </a:spcBef>
              <a:spcAft>
                <a:spcPts val="0"/>
              </a:spcAft>
              <a:buNone/>
            </a:pPr>
            <a:endParaRPr lang="en-US" sz="1800" dirty="0">
              <a:effectLst/>
              <a:ea typeface="Times New Roman" panose="02020603050405020304" pitchFamily="18" charset="0"/>
            </a:endParaRPr>
          </a:p>
          <a:p>
            <a:endParaRPr lang="en-US" dirty="0"/>
          </a:p>
        </p:txBody>
      </p:sp>
    </p:spTree>
    <p:extLst>
      <p:ext uri="{BB962C8B-B14F-4D97-AF65-F5344CB8AC3E}">
        <p14:creationId xmlns:p14="http://schemas.microsoft.com/office/powerpoint/2010/main" val="320854810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oup of people in a pool&#10;&#10;AI-generated content may be incorrect.">
            <a:extLst>
              <a:ext uri="{FF2B5EF4-FFF2-40B4-BE49-F238E27FC236}">
                <a16:creationId xmlns:a16="http://schemas.microsoft.com/office/drawing/2014/main" id="{0EA2E742-8A67-B6CD-C7BE-566F7D70DA97}"/>
              </a:ext>
            </a:extLst>
          </p:cNvPr>
          <p:cNvPicPr>
            <a:picLocks noGrp="1" noChangeAspect="1"/>
          </p:cNvPicPr>
          <p:nvPr>
            <p:ph idx="1"/>
          </p:nvPr>
        </p:nvPicPr>
        <p:blipFill>
          <a:blip r:embed="rId2">
            <a:alphaModFix amt="20000"/>
          </a:blip>
          <a:stretch>
            <a:fillRect/>
          </a:stretch>
        </p:blipFill>
        <p:spPr>
          <a:xfrm>
            <a:off x="216816" y="235670"/>
            <a:ext cx="11726945" cy="6353877"/>
          </a:xfrm>
        </p:spPr>
      </p:pic>
      <p:sp>
        <p:nvSpPr>
          <p:cNvPr id="2" name="Title 1">
            <a:extLst>
              <a:ext uri="{FF2B5EF4-FFF2-40B4-BE49-F238E27FC236}">
                <a16:creationId xmlns:a16="http://schemas.microsoft.com/office/drawing/2014/main" id="{947030DC-16BE-C285-A628-D9C23D2F69EB}"/>
              </a:ext>
            </a:extLst>
          </p:cNvPr>
          <p:cNvSpPr>
            <a:spLocks noGrp="1"/>
          </p:cNvSpPr>
          <p:nvPr>
            <p:ph type="title"/>
          </p:nvPr>
        </p:nvSpPr>
        <p:spPr/>
        <p:txBody>
          <a:bodyPr>
            <a:normAutofit fontScale="90000"/>
          </a:bodyPr>
          <a:lstStyle/>
          <a:p>
            <a:r>
              <a:rPr lang="en-US" sz="5300" b="1" dirty="0">
                <a:solidFill>
                  <a:srgbClr val="074F6A"/>
                </a:solidFill>
                <a:latin typeface="Times New Roman" panose="02020603050405020304" pitchFamily="18" charset="0"/>
                <a:cs typeface="Times New Roman" panose="02020603050405020304" pitchFamily="18" charset="0"/>
              </a:rPr>
              <a:t>Main Objective of this Project: </a:t>
            </a:r>
            <a:br>
              <a:rPr lang="en-US" sz="4800" dirty="0">
                <a:effectLst/>
                <a:latin typeface="Times New Roman" panose="02020603050405020304" pitchFamily="18" charset="0"/>
                <a:ea typeface="Times New Roman" panose="02020603050405020304" pitchFamily="18" charset="0"/>
              </a:rPr>
            </a:br>
            <a:endParaRPr lang="en-US" dirty="0"/>
          </a:p>
        </p:txBody>
      </p:sp>
      <p:sp>
        <p:nvSpPr>
          <p:cNvPr id="5" name="TextBox 4">
            <a:extLst>
              <a:ext uri="{FF2B5EF4-FFF2-40B4-BE49-F238E27FC236}">
                <a16:creationId xmlns:a16="http://schemas.microsoft.com/office/drawing/2014/main" id="{A5801A5B-6476-4F43-D8D6-6F722BBEE9E4}"/>
              </a:ext>
            </a:extLst>
          </p:cNvPr>
          <p:cNvSpPr txBox="1"/>
          <p:nvPr/>
        </p:nvSpPr>
        <p:spPr>
          <a:xfrm>
            <a:off x="1066799" y="1847182"/>
            <a:ext cx="10058399" cy="1938992"/>
          </a:xfrm>
          <a:prstGeom prst="rect">
            <a:avLst/>
          </a:prstGeom>
          <a:noFill/>
        </p:spPr>
        <p:txBody>
          <a:bodyPr wrap="square">
            <a:spAutoFit/>
          </a:bodyPr>
          <a:lstStyle/>
          <a:p>
            <a:pPr marL="0" marR="0">
              <a:spcBef>
                <a:spcPts val="0"/>
              </a:spcBef>
              <a:spcAft>
                <a:spcPts val="0"/>
              </a:spcAft>
            </a:pPr>
            <a:r>
              <a:rPr lang="en-US" sz="2400" dirty="0">
                <a:effectLst/>
                <a:latin typeface="Arial Rounded MT Bold" panose="020F0704030504030204" pitchFamily="34" charset="0"/>
                <a:ea typeface="Times New Roman" panose="02020603050405020304" pitchFamily="18" charset="0"/>
                <a:cs typeface="Times New Roman" panose="02020603050405020304" pitchFamily="18" charset="0"/>
              </a:rPr>
              <a:t>Provide a comprehensive overview of hotel booking performance, identify key factors influencing booking patterns and cancellation generation, and enable data-driven decision-making to optimize operations and reduce cancellations for both the City Hotel and Resort Hotel properties</a:t>
            </a:r>
            <a:endParaRPr lang="en-US" sz="2400" dirty="0">
              <a:effectLst/>
              <a:latin typeface="Arial Rounded MT Bold" panose="020F0704030504030204" pitchFamily="34" charset="0"/>
              <a:ea typeface="Times New Roman" panose="02020603050405020304" pitchFamily="18" charset="0"/>
            </a:endParaRPr>
          </a:p>
        </p:txBody>
      </p:sp>
    </p:spTree>
    <p:extLst>
      <p:ext uri="{BB962C8B-B14F-4D97-AF65-F5344CB8AC3E}">
        <p14:creationId xmlns:p14="http://schemas.microsoft.com/office/powerpoint/2010/main" val="627842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8E1C-777D-B091-9444-A65F3CF32338}"/>
              </a:ext>
            </a:extLst>
          </p:cNvPr>
          <p:cNvSpPr>
            <a:spLocks noGrp="1"/>
          </p:cNvSpPr>
          <p:nvPr>
            <p:ph type="title"/>
          </p:nvPr>
        </p:nvSpPr>
        <p:spPr/>
        <p:txBody>
          <a:bodyPr/>
          <a:lstStyle/>
          <a:p>
            <a:r>
              <a:rPr lang="en-US" b="1" dirty="0">
                <a:solidFill>
                  <a:srgbClr val="074F6A"/>
                </a:solidFill>
                <a:latin typeface="Times New Roman" panose="02020603050405020304" pitchFamily="18" charset="0"/>
                <a:cs typeface="Times New Roman" panose="02020603050405020304" pitchFamily="18" charset="0"/>
              </a:rPr>
              <a:t>Steps: </a:t>
            </a:r>
          </a:p>
        </p:txBody>
      </p:sp>
      <p:sp>
        <p:nvSpPr>
          <p:cNvPr id="3" name="Content Placeholder 2">
            <a:extLst>
              <a:ext uri="{FF2B5EF4-FFF2-40B4-BE49-F238E27FC236}">
                <a16:creationId xmlns:a16="http://schemas.microsoft.com/office/drawing/2014/main" id="{6DC7B9A8-45E5-15D7-8A68-E81CD767CF86}"/>
              </a:ext>
            </a:extLst>
          </p:cNvPr>
          <p:cNvSpPr>
            <a:spLocks noGrp="1"/>
          </p:cNvSpPr>
          <p:nvPr>
            <p:ph idx="1"/>
          </p:nvPr>
        </p:nvSpPr>
        <p:spPr>
          <a:xfrm>
            <a:off x="1066800" y="2093789"/>
            <a:ext cx="10058400" cy="3477548"/>
          </a:xfrm>
        </p:spPr>
        <p:txBody>
          <a:bodyPr>
            <a:normAutofit/>
          </a:bodyPr>
          <a:lstStyle/>
          <a:p>
            <a:pPr marL="342900" marR="0" lvl="0" indent="-342900" algn="just" rtl="0">
              <a:lnSpc>
                <a:spcPct val="200000"/>
              </a:lnSpc>
              <a:spcBef>
                <a:spcPts val="1200"/>
              </a:spcBef>
              <a:spcAft>
                <a:spcPts val="0"/>
              </a:spcAft>
              <a:buFont typeface="+mj-lt"/>
              <a:buAutoNum type="arabicPeriod"/>
            </a:pPr>
            <a:r>
              <a:rPr lang="en-US" sz="2400" b="1" dirty="0">
                <a:solidFill>
                  <a:srgbClr val="77206D"/>
                </a:solidFill>
                <a:effectLst/>
                <a:latin typeface="+mj-lt"/>
                <a:ea typeface="Aptos" panose="020B0004020202020204" pitchFamily="34" charset="0"/>
                <a:cs typeface="Times New Roman" panose="02020603050405020304" pitchFamily="18" charset="0"/>
              </a:rPr>
              <a:t>Data Import into Power BI</a:t>
            </a:r>
            <a:endParaRPr lang="en-US" sz="2400" dirty="0">
              <a:effectLst/>
              <a:latin typeface="+mj-lt"/>
              <a:ea typeface="Times New Roman" panose="02020603050405020304" pitchFamily="18" charset="0"/>
            </a:endParaRPr>
          </a:p>
          <a:p>
            <a:pPr marL="342900" marR="0" lvl="0" indent="-342900" algn="just">
              <a:spcBef>
                <a:spcPts val="0"/>
              </a:spcBef>
              <a:spcAft>
                <a:spcPts val="0"/>
              </a:spcAft>
              <a:buFont typeface="+mj-lt"/>
              <a:buAutoNum type="arabicPeriod"/>
            </a:pPr>
            <a:r>
              <a:rPr lang="en-US" sz="2400" b="1" dirty="0">
                <a:solidFill>
                  <a:srgbClr val="77206D"/>
                </a:solidFill>
                <a:effectLst/>
                <a:latin typeface="+mj-lt"/>
                <a:ea typeface="Aptos" panose="020B0004020202020204" pitchFamily="34" charset="0"/>
                <a:cs typeface="Times New Roman" panose="02020603050405020304" pitchFamily="18" charset="0"/>
              </a:rPr>
              <a:t>Data inspection and cleaning</a:t>
            </a:r>
            <a:endParaRPr lang="en-US" sz="2400" dirty="0">
              <a:effectLst/>
              <a:latin typeface="+mj-lt"/>
              <a:ea typeface="Times New Roman" panose="02020603050405020304" pitchFamily="18" charset="0"/>
            </a:endParaRPr>
          </a:p>
          <a:p>
            <a:pPr marL="217170" marR="0" indent="0" algn="just">
              <a:spcBef>
                <a:spcPts val="0"/>
              </a:spcBef>
              <a:spcAft>
                <a:spcPts val="0"/>
              </a:spcAft>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217170" marR="0" indent="0" algn="just">
              <a:spcBef>
                <a:spcPts val="0"/>
              </a:spcBef>
              <a:spcAft>
                <a:spcPts val="0"/>
              </a:spcAft>
              <a:buNone/>
            </a:pPr>
            <a:r>
              <a:rPr lang="en-US" sz="2000" dirty="0">
                <a:effectLst/>
                <a:ea typeface="Times New Roman" panose="02020603050405020304" pitchFamily="18" charset="0"/>
                <a:cs typeface="Times New Roman" panose="02020603050405020304" pitchFamily="18" charset="0"/>
              </a:rPr>
              <a:t>The dataset is a single CSV file.</a:t>
            </a:r>
            <a:endParaRPr lang="en-US" sz="2000" dirty="0">
              <a:effectLst/>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000" dirty="0">
                <a:solidFill>
                  <a:srgbClr val="000000"/>
                </a:solidFill>
                <a:effectLst/>
                <a:ea typeface="Aptos" panose="020B0004020202020204" pitchFamily="34" charset="0"/>
                <a:cs typeface="Times New Roman" panose="02020603050405020304" pitchFamily="18" charset="0"/>
              </a:rPr>
              <a:t>It contains hotel booking information (</a:t>
            </a:r>
            <a:r>
              <a:rPr lang="en-US" sz="2000" dirty="0">
                <a:effectLst/>
                <a:ea typeface="Times New Roman" panose="02020603050405020304" pitchFamily="18" charset="0"/>
                <a:cs typeface="Times New Roman" panose="02020603050405020304" pitchFamily="18" charset="0"/>
              </a:rPr>
              <a:t>119390 observations) for a City hotel and a Resort hotel </a:t>
            </a:r>
            <a:r>
              <a:rPr lang="en-US" sz="2000" dirty="0"/>
              <a:t>between the 1st of July 2015 and the 31st of August 2017 .</a:t>
            </a:r>
            <a:endParaRPr lang="en-US" sz="2000" dirty="0">
              <a:effectLst/>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000" dirty="0">
                <a:effectLst/>
                <a:ea typeface="Times New Roman" panose="02020603050405020304" pitchFamily="18" charset="0"/>
                <a:cs typeface="Times New Roman" panose="02020603050405020304" pitchFamily="18" charset="0"/>
              </a:rPr>
              <a:t>Each observation represents a distinct hotel booking (by phone number)</a:t>
            </a:r>
            <a:r>
              <a:rPr lang="en-US" sz="2000" dirty="0">
                <a:solidFill>
                  <a:srgbClr val="000000"/>
                </a:solidFill>
                <a:effectLst/>
                <a:ea typeface="Aptos" panose="020B0004020202020204" pitchFamily="34" charset="0"/>
                <a:cs typeface="Times New Roman" panose="02020603050405020304" pitchFamily="18" charset="0"/>
              </a:rPr>
              <a:t>.</a:t>
            </a:r>
            <a:endParaRPr lang="en-US" sz="2000" dirty="0">
              <a:effectLst/>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000" dirty="0">
                <a:solidFill>
                  <a:srgbClr val="000000"/>
                </a:solidFill>
                <a:effectLst/>
                <a:ea typeface="Aptos" panose="020B0004020202020204" pitchFamily="34" charset="0"/>
                <a:cs typeface="Times New Roman" panose="02020603050405020304" pitchFamily="18" charset="0"/>
              </a:rPr>
              <a:t>Including booking details, customer information, and reservation status. (</a:t>
            </a:r>
            <a:r>
              <a:rPr lang="en-US" sz="2000" dirty="0">
                <a:effectLst/>
                <a:ea typeface="Times New Roman" panose="02020603050405020304" pitchFamily="18" charset="0"/>
                <a:cs typeface="Times New Roman" panose="02020603050405020304" pitchFamily="18" charset="0"/>
              </a:rPr>
              <a:t>119390 rows, 36 columns)</a:t>
            </a:r>
            <a:endParaRPr lang="en-US" sz="2000" dirty="0">
              <a:effectLst/>
              <a:ea typeface="Times New Roman" panose="02020603050405020304" pitchFamily="18" charset="0"/>
            </a:endParaRPr>
          </a:p>
          <a:p>
            <a:endParaRPr lang="en-US" dirty="0"/>
          </a:p>
        </p:txBody>
      </p:sp>
      <p:pic>
        <p:nvPicPr>
          <p:cNvPr id="5" name="Picture 4" descr="A black background with a black square&#10;&#10;AI-generated content may be incorrect.">
            <a:extLst>
              <a:ext uri="{FF2B5EF4-FFF2-40B4-BE49-F238E27FC236}">
                <a16:creationId xmlns:a16="http://schemas.microsoft.com/office/drawing/2014/main" id="{D312FA04-23C0-708B-2BC6-C5C06E33B9E6}"/>
              </a:ext>
            </a:extLst>
          </p:cNvPr>
          <p:cNvPicPr>
            <a:picLocks noChangeAspect="1"/>
          </p:cNvPicPr>
          <p:nvPr/>
        </p:nvPicPr>
        <p:blipFill>
          <a:blip r:embed="rId2">
            <a:duotone>
              <a:schemeClr val="accent6">
                <a:shade val="45000"/>
                <a:satMod val="135000"/>
              </a:schemeClr>
              <a:prstClr val="white"/>
            </a:duotone>
            <a:alphaModFix/>
          </a:blip>
          <a:stretch>
            <a:fillRect/>
          </a:stretch>
        </p:blipFill>
        <p:spPr>
          <a:xfrm>
            <a:off x="10293730" y="805822"/>
            <a:ext cx="943020" cy="943020"/>
          </a:xfrm>
          <a:prstGeom prst="rect">
            <a:avLst/>
          </a:prstGeom>
        </p:spPr>
      </p:pic>
    </p:spTree>
    <p:extLst>
      <p:ext uri="{BB962C8B-B14F-4D97-AF65-F5344CB8AC3E}">
        <p14:creationId xmlns:p14="http://schemas.microsoft.com/office/powerpoint/2010/main" val="2085347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3DDE121-3B5E-5C58-41F0-DC42E034FD18}"/>
              </a:ext>
            </a:extLst>
          </p:cNvPr>
          <p:cNvPicPr>
            <a:picLocks noGrp="1" noChangeAspect="1"/>
          </p:cNvPicPr>
          <p:nvPr>
            <p:ph idx="1"/>
          </p:nvPr>
        </p:nvPicPr>
        <p:blipFill>
          <a:blip r:embed="rId2"/>
          <a:stretch>
            <a:fillRect/>
          </a:stretch>
        </p:blipFill>
        <p:spPr>
          <a:xfrm>
            <a:off x="1621948" y="376353"/>
            <a:ext cx="8690976" cy="6105293"/>
          </a:xfrm>
          <a:prstGeom prst="rect">
            <a:avLst/>
          </a:prstGeom>
        </p:spPr>
      </p:pic>
    </p:spTree>
    <p:extLst>
      <p:ext uri="{BB962C8B-B14F-4D97-AF65-F5344CB8AC3E}">
        <p14:creationId xmlns:p14="http://schemas.microsoft.com/office/powerpoint/2010/main" val="1625834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1DC126-7A46-2862-7D9A-B9DE1FA3745C}"/>
              </a:ext>
            </a:extLst>
          </p:cNvPr>
          <p:cNvPicPr>
            <a:picLocks noGrp="1" noChangeAspect="1"/>
          </p:cNvPicPr>
          <p:nvPr>
            <p:ph idx="1"/>
          </p:nvPr>
        </p:nvPicPr>
        <p:blipFill>
          <a:blip r:embed="rId2"/>
          <a:srcRect t="1240"/>
          <a:stretch/>
        </p:blipFill>
        <p:spPr>
          <a:xfrm>
            <a:off x="1257168" y="1222309"/>
            <a:ext cx="9677663" cy="4457143"/>
          </a:xfrm>
          <a:prstGeom prst="rect">
            <a:avLst/>
          </a:prstGeom>
        </p:spPr>
      </p:pic>
    </p:spTree>
    <p:extLst>
      <p:ext uri="{BB962C8B-B14F-4D97-AF65-F5344CB8AC3E}">
        <p14:creationId xmlns:p14="http://schemas.microsoft.com/office/powerpoint/2010/main" val="2981491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1E891A-95E0-E752-4CE7-75B79AE7C53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3E976D4-0160-97F7-7BAD-D2802AF526A6}"/>
              </a:ext>
            </a:extLst>
          </p:cNvPr>
          <p:cNvPicPr>
            <a:picLocks noChangeAspect="1"/>
          </p:cNvPicPr>
          <p:nvPr/>
        </p:nvPicPr>
        <p:blipFill>
          <a:blip r:embed="rId2"/>
          <a:stretch>
            <a:fillRect/>
          </a:stretch>
        </p:blipFill>
        <p:spPr>
          <a:xfrm>
            <a:off x="980388" y="329938"/>
            <a:ext cx="10144811" cy="6193725"/>
          </a:xfrm>
          <a:prstGeom prst="rect">
            <a:avLst/>
          </a:prstGeom>
        </p:spPr>
      </p:pic>
    </p:spTree>
    <p:extLst>
      <p:ext uri="{BB962C8B-B14F-4D97-AF65-F5344CB8AC3E}">
        <p14:creationId xmlns:p14="http://schemas.microsoft.com/office/powerpoint/2010/main" val="157967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18883-228C-D176-D892-6F395E437E01}"/>
              </a:ext>
            </a:extLst>
          </p:cNvPr>
          <p:cNvSpPr>
            <a:spLocks noGrp="1"/>
          </p:cNvSpPr>
          <p:nvPr>
            <p:ph type="title"/>
          </p:nvPr>
        </p:nvSpPr>
        <p:spPr/>
        <p:txBody>
          <a:bodyPr>
            <a:normAutofit/>
          </a:bodyPr>
          <a:lstStyle/>
          <a:p>
            <a:r>
              <a:rPr lang="en-US" b="1" dirty="0">
                <a:solidFill>
                  <a:srgbClr val="074F6A"/>
                </a:solidFill>
                <a:latin typeface="Times New Roman" panose="02020603050405020304" pitchFamily="18" charset="0"/>
                <a:cs typeface="Times New Roman" panose="02020603050405020304" pitchFamily="18" charset="0"/>
              </a:rPr>
              <a:t>Data cleaning : </a:t>
            </a:r>
          </a:p>
        </p:txBody>
      </p:sp>
      <p:sp>
        <p:nvSpPr>
          <p:cNvPr id="3" name="Content Placeholder 2">
            <a:extLst>
              <a:ext uri="{FF2B5EF4-FFF2-40B4-BE49-F238E27FC236}">
                <a16:creationId xmlns:a16="http://schemas.microsoft.com/office/drawing/2014/main" id="{B46968E0-82DF-CE4C-8B2E-29811732A0E2}"/>
              </a:ext>
            </a:extLst>
          </p:cNvPr>
          <p:cNvSpPr>
            <a:spLocks noGrp="1"/>
          </p:cNvSpPr>
          <p:nvPr>
            <p:ph idx="1"/>
          </p:nvPr>
        </p:nvSpPr>
        <p:spPr/>
        <p:txBody>
          <a:bodyPr/>
          <a:lstStyle/>
          <a:p>
            <a:pPr marL="342900" marR="0" lvl="0" indent="-342900" algn="just" rtl="0">
              <a:spcBef>
                <a:spcPts val="0"/>
              </a:spcBef>
              <a:spcAft>
                <a:spcPts val="0"/>
              </a:spcAft>
              <a:buFont typeface="Times New Roman" panose="02020603050405020304" pitchFamily="18" charset="0"/>
              <a:buAutoNum type="arabicPeriod"/>
            </a:pPr>
            <a:r>
              <a:rPr lang="en-US" b="1" dirty="0">
                <a:solidFill>
                  <a:srgbClr val="77206D"/>
                </a:solidFill>
                <a:effectLst/>
                <a:ea typeface="Yu Gothic Light" panose="020B0300000000000000" pitchFamily="34" charset="-128"/>
                <a:cs typeface="Times New Roman" panose="02020603050405020304" pitchFamily="18" charset="0"/>
              </a:rPr>
              <a:t>Check data types</a:t>
            </a:r>
            <a:r>
              <a:rPr lang="en-US" dirty="0">
                <a:solidFill>
                  <a:srgbClr val="77206D"/>
                </a:solidFill>
                <a:effectLst/>
                <a:ea typeface="Yu Gothic Light" panose="020B0300000000000000" pitchFamily="34" charset="-128"/>
                <a:cs typeface="Times New Roman" panose="02020603050405020304" pitchFamily="18" charset="0"/>
              </a:rPr>
              <a:t>:</a:t>
            </a:r>
            <a:r>
              <a:rPr lang="en-US" dirty="0">
                <a:effectLst/>
                <a:ea typeface="Yu Gothic Light" panose="020B0300000000000000" pitchFamily="34" charset="-128"/>
                <a:cs typeface="Times New Roman" panose="02020603050405020304" pitchFamily="18" charset="0"/>
              </a:rPr>
              <a:t> Ensure</a:t>
            </a:r>
            <a:r>
              <a:rPr lang="en-US" dirty="0">
                <a:effectLst/>
                <a:ea typeface="Times New Roman" panose="02020603050405020304" pitchFamily="18" charset="0"/>
                <a:cs typeface="Times New Roman" panose="02020603050405020304" pitchFamily="18" charset="0"/>
              </a:rPr>
              <a:t> correct data types for all columns. </a:t>
            </a:r>
          </a:p>
          <a:p>
            <a:pPr marL="342900" marR="0" lvl="0" indent="-342900" algn="just">
              <a:spcBef>
                <a:spcPts val="0"/>
              </a:spcBef>
              <a:spcAft>
                <a:spcPts val="0"/>
              </a:spcAft>
              <a:buFont typeface="Times New Roman" panose="02020603050405020304" pitchFamily="18" charset="0"/>
              <a:buAutoNum type="arabicPeriod"/>
            </a:pPr>
            <a:r>
              <a:rPr lang="en-US" b="1" dirty="0">
                <a:solidFill>
                  <a:srgbClr val="77206D"/>
                </a:solidFill>
                <a:cs typeface="Times New Roman" panose="02020603050405020304" pitchFamily="18" charset="0"/>
              </a:rPr>
              <a:t>Exclude any duplicates.</a:t>
            </a:r>
          </a:p>
          <a:p>
            <a:pPr marL="342900" marR="0" lvl="0" indent="-342900" algn="just">
              <a:spcBef>
                <a:spcPts val="0"/>
              </a:spcBef>
              <a:spcAft>
                <a:spcPts val="0"/>
              </a:spcAft>
              <a:buFont typeface="Times New Roman" panose="02020603050405020304" pitchFamily="18" charset="0"/>
              <a:buAutoNum type="arabicPeriod"/>
            </a:pPr>
            <a:r>
              <a:rPr lang="en-US" b="1" dirty="0">
                <a:solidFill>
                  <a:srgbClr val="77206D"/>
                </a:solidFill>
                <a:effectLst/>
                <a:ea typeface="Times New Roman" panose="02020603050405020304" pitchFamily="18" charset="0"/>
                <a:cs typeface="Times New Roman" panose="02020603050405020304" pitchFamily="18" charset="0"/>
              </a:rPr>
              <a:t>Handle missing values</a:t>
            </a:r>
            <a:r>
              <a:rPr lang="en-US" dirty="0">
                <a:solidFill>
                  <a:srgbClr val="77206D"/>
                </a:solidFill>
                <a:effectLst/>
                <a:ea typeface="Times New Roman" panose="02020603050405020304" pitchFamily="18" charset="0"/>
                <a:cs typeface="Times New Roman" panose="02020603050405020304" pitchFamily="18" charset="0"/>
              </a:rPr>
              <a:t> </a:t>
            </a:r>
            <a:endParaRPr lang="en-US" dirty="0">
              <a:effectLst/>
              <a:ea typeface="Times New Roman" panose="02020603050405020304" pitchFamily="18" charset="0"/>
              <a:cs typeface="Times New Roman" panose="02020603050405020304" pitchFamily="18" charset="0"/>
            </a:endParaRPr>
          </a:p>
          <a:p>
            <a:pPr marL="1143000" marR="0" lvl="2" indent="-228600" algn="just">
              <a:spcBef>
                <a:spcPts val="0"/>
              </a:spcBef>
              <a:spcAft>
                <a:spcPts val="0"/>
              </a:spcAft>
              <a:buFont typeface="+mj-lt"/>
              <a:buAutoNum type="romanLcPeriod"/>
            </a:pPr>
            <a:r>
              <a:rPr lang="en-US" sz="1800" u="sng" dirty="0">
                <a:effectLst/>
                <a:ea typeface="Times New Roman" panose="02020603050405020304" pitchFamily="18" charset="0"/>
                <a:cs typeface="Times New Roman" panose="02020603050405020304" pitchFamily="18" charset="0"/>
              </a:rPr>
              <a:t>The country column</a:t>
            </a:r>
            <a:r>
              <a:rPr lang="en-US" sz="1800" dirty="0">
                <a:effectLst/>
                <a:ea typeface="Times New Roman" panose="02020603050405020304" pitchFamily="18" charset="0"/>
                <a:cs typeface="Times New Roman" panose="02020603050405020304" pitchFamily="18" charset="0"/>
              </a:rPr>
              <a:t>: replace null values by Unknown; else, same values of country column</a:t>
            </a:r>
            <a:endParaRPr lang="en-US" sz="1800" dirty="0">
              <a:effectLst/>
              <a:ea typeface="Times New Roman" panose="02020603050405020304" pitchFamily="18" charset="0"/>
            </a:endParaRPr>
          </a:p>
          <a:p>
            <a:pPr marL="1143000" marR="0" lvl="2" indent="-228600" algn="just">
              <a:spcBef>
                <a:spcPts val="0"/>
              </a:spcBef>
              <a:spcAft>
                <a:spcPts val="0"/>
              </a:spcAft>
              <a:buFont typeface="+mj-lt"/>
              <a:buAutoNum type="romanLcPeriod"/>
            </a:pPr>
            <a:r>
              <a:rPr lang="en-US" sz="1800" u="sng" dirty="0">
                <a:effectLst/>
                <a:ea typeface="Times New Roman" panose="02020603050405020304" pitchFamily="18" charset="0"/>
                <a:cs typeface="Times New Roman" panose="02020603050405020304" pitchFamily="18" charset="0"/>
              </a:rPr>
              <a:t>The agent and company columns</a:t>
            </a:r>
            <a:r>
              <a:rPr lang="en-US" sz="1800" dirty="0">
                <a:effectLst/>
                <a:ea typeface="Times New Roman" panose="02020603050405020304" pitchFamily="18" charset="0"/>
                <a:cs typeface="Times New Roman" panose="02020603050405020304" pitchFamily="18" charset="0"/>
              </a:rPr>
              <a:t>: replace missing values by number </a:t>
            </a:r>
            <a:r>
              <a:rPr lang="en-US" sz="1800" b="1" dirty="0">
                <a:effectLst/>
                <a:ea typeface="Times New Roman" panose="02020603050405020304" pitchFamily="18" charset="0"/>
                <a:cs typeface="Times New Roman" panose="02020603050405020304" pitchFamily="18" charset="0"/>
              </a:rPr>
              <a:t>0</a:t>
            </a:r>
            <a:r>
              <a:rPr lang="en-US" sz="1800" dirty="0">
                <a:effectLst/>
                <a:ea typeface="Times New Roman" panose="02020603050405020304" pitchFamily="18" charset="0"/>
                <a:cs typeface="Times New Roman" panose="02020603050405020304" pitchFamily="18" charset="0"/>
              </a:rPr>
              <a:t>.</a:t>
            </a:r>
            <a:endParaRPr lang="en-US" sz="1800" dirty="0">
              <a:effectLst/>
              <a:ea typeface="Times New Roman" panose="02020603050405020304" pitchFamily="18" charset="0"/>
            </a:endParaRPr>
          </a:p>
          <a:p>
            <a:pPr marL="342900" marR="0" lvl="0" indent="-342900" algn="just">
              <a:spcBef>
                <a:spcPts val="0"/>
              </a:spcBef>
              <a:spcAft>
                <a:spcPts val="0"/>
              </a:spcAft>
              <a:buFont typeface="Times New Roman" panose="02020603050405020304" pitchFamily="18" charset="0"/>
              <a:buAutoNum type="arabicPeriod"/>
            </a:pPr>
            <a:r>
              <a:rPr lang="en-US" b="1" dirty="0">
                <a:solidFill>
                  <a:srgbClr val="77206D"/>
                </a:solidFill>
                <a:effectLst/>
                <a:ea typeface="Times New Roman" panose="02020603050405020304" pitchFamily="18" charset="0"/>
                <a:cs typeface="Times New Roman" panose="02020603050405020304" pitchFamily="18" charset="0"/>
              </a:rPr>
              <a:t>Merge</a:t>
            </a:r>
            <a:r>
              <a:rPr lang="en-US" dirty="0">
                <a:solidFill>
                  <a:srgbClr val="77206D"/>
                </a:solidFill>
                <a:effectLst/>
                <a:ea typeface="Times New Roman" panose="02020603050405020304" pitchFamily="18" charset="0"/>
                <a:cs typeface="Times New Roman" panose="02020603050405020304" pitchFamily="18" charset="0"/>
              </a:rPr>
              <a:t> </a:t>
            </a:r>
            <a:r>
              <a:rPr lang="en-US" dirty="0">
                <a:effectLst/>
                <a:ea typeface="Times New Roman" panose="02020603050405020304" pitchFamily="18" charset="0"/>
                <a:cs typeface="Times New Roman" panose="02020603050405020304" pitchFamily="18" charset="0"/>
              </a:rPr>
              <a:t>arrival_date_month, arrival_date_day_of_month, and arrival_date_year in single column and renamed arrival date. Change data type to (date).</a:t>
            </a:r>
          </a:p>
          <a:p>
            <a:pPr marL="342900" marR="0" lvl="0" indent="-342900" algn="just">
              <a:spcBef>
                <a:spcPts val="0"/>
              </a:spcBef>
              <a:spcAft>
                <a:spcPts val="0"/>
              </a:spcAft>
              <a:buFont typeface="Times New Roman" panose="02020603050405020304" pitchFamily="18" charset="0"/>
              <a:buAutoNum type="arabicPeriod"/>
            </a:pPr>
            <a:r>
              <a:rPr lang="en-US" b="1" dirty="0">
                <a:solidFill>
                  <a:srgbClr val="77206D"/>
                </a:solidFill>
                <a:effectLst/>
                <a:ea typeface="Times New Roman" panose="02020603050405020304" pitchFamily="18" charset="0"/>
                <a:cs typeface="Times New Roman" panose="02020603050405020304" pitchFamily="18" charset="0"/>
              </a:rPr>
              <a:t>Correct reservation status date</a:t>
            </a:r>
            <a:r>
              <a:rPr lang="en-US" b="1" dirty="0">
                <a:effectLst/>
                <a:ea typeface="Times New Roman" panose="02020603050405020304" pitchFamily="18" charset="0"/>
                <a:cs typeface="Times New Roman" panose="02020603050405020304" pitchFamily="18" charset="0"/>
              </a:rPr>
              <a:t> </a:t>
            </a:r>
            <a:r>
              <a:rPr lang="en-US" dirty="0">
                <a:effectLst/>
                <a:ea typeface="Times New Roman" panose="02020603050405020304" pitchFamily="18" charset="0"/>
                <a:cs typeface="Times New Roman" panose="02020603050405020304" pitchFamily="18" charset="0"/>
              </a:rPr>
              <a:t>in Power query by new conditional column: </a:t>
            </a:r>
          </a:p>
          <a:p>
            <a:pPr marL="342900" marR="0" lvl="0" indent="-342900" algn="just">
              <a:spcBef>
                <a:spcPts val="0"/>
              </a:spcBef>
              <a:spcAft>
                <a:spcPts val="0"/>
              </a:spcAft>
              <a:buFont typeface="Times New Roman" panose="02020603050405020304" pitchFamily="18" charset="0"/>
              <a:buAutoNum type="arabicPeriod"/>
            </a:pPr>
            <a:r>
              <a:rPr lang="en-US" b="1" dirty="0">
                <a:solidFill>
                  <a:srgbClr val="77206D"/>
                </a:solidFill>
                <a:effectLst/>
                <a:ea typeface="Times New Roman" panose="02020603050405020304" pitchFamily="18" charset="0"/>
                <a:cs typeface="Times New Roman" panose="02020603050405020304" pitchFamily="18" charset="0"/>
              </a:rPr>
              <a:t>Correction of reservation status for:</a:t>
            </a:r>
            <a:endParaRPr lang="en-US" dirty="0">
              <a:effectLst/>
              <a:ea typeface="Times New Roman" panose="02020603050405020304" pitchFamily="18" charset="0"/>
              <a:cs typeface="Times New Roman" panose="02020603050405020304" pitchFamily="18" charset="0"/>
            </a:endParaRPr>
          </a:p>
          <a:p>
            <a:pPr marL="1143000" marR="0" lvl="2" indent="-228600" algn="just">
              <a:lnSpc>
                <a:spcPct val="115000"/>
              </a:lnSpc>
              <a:spcBef>
                <a:spcPts val="0"/>
              </a:spcBef>
              <a:spcAft>
                <a:spcPts val="0"/>
              </a:spcAft>
              <a:buFont typeface="+mj-lt"/>
              <a:buAutoNum type="alphaLcParenR"/>
            </a:pPr>
            <a:r>
              <a:rPr lang="en-US" sz="1800" dirty="0">
                <a:effectLst/>
                <a:ea typeface="Times New Roman" panose="02020603050405020304" pitchFamily="18" charset="0"/>
                <a:cs typeface="Times New Roman" panose="02020603050405020304" pitchFamily="18" charset="0"/>
              </a:rPr>
              <a:t>Check-Out guests with zero nights of stay to Day-Use </a:t>
            </a:r>
            <a:endParaRPr lang="en-US" sz="1800" dirty="0">
              <a:effectLst/>
              <a:ea typeface="Times New Roman" panose="02020603050405020304" pitchFamily="18" charset="0"/>
            </a:endParaRPr>
          </a:p>
          <a:p>
            <a:pPr marL="1143000" marR="0" lvl="2" indent="-228600" algn="just">
              <a:lnSpc>
                <a:spcPct val="115000"/>
              </a:lnSpc>
              <a:spcBef>
                <a:spcPts val="0"/>
              </a:spcBef>
              <a:spcAft>
                <a:spcPts val="0"/>
              </a:spcAft>
              <a:buFont typeface="+mj-lt"/>
              <a:buAutoNum type="alphaLcParenR"/>
            </a:pPr>
            <a:r>
              <a:rPr lang="en-US" sz="1800" dirty="0">
                <a:effectLst/>
                <a:ea typeface="Times New Roman" panose="02020603050405020304" pitchFamily="18" charset="0"/>
                <a:cs typeface="Times New Roman" panose="02020603050405020304" pitchFamily="18" charset="0"/>
              </a:rPr>
              <a:t>No-Show guest with arrival date&lt;&gt; reservation status date</a:t>
            </a:r>
            <a:endParaRPr lang="en-US" sz="1800" dirty="0">
              <a:effectLst/>
              <a:ea typeface="Times New Roman" panose="02020603050405020304" pitchFamily="18" charset="0"/>
            </a:endParaRPr>
          </a:p>
          <a:p>
            <a:pPr marL="1485900" marR="0" algn="just">
              <a:lnSpc>
                <a:spcPct val="115000"/>
              </a:lnSpc>
              <a:spcBef>
                <a:spcPts val="0"/>
              </a:spcBef>
              <a:spcAft>
                <a:spcPts val="0"/>
              </a:spcAft>
            </a:pPr>
            <a:r>
              <a:rPr lang="en-US" dirty="0">
                <a:effectLst/>
                <a:ea typeface="Times New Roman" panose="02020603050405020304" pitchFamily="18" charset="0"/>
                <a:cs typeface="Times New Roman" panose="02020603050405020304" pitchFamily="18" charset="0"/>
              </a:rPr>
              <a:t>In DAX, new column.</a:t>
            </a:r>
            <a:endParaRPr lang="en-US" dirty="0">
              <a:effectLst/>
              <a:ea typeface="Times New Roman" panose="02020603050405020304" pitchFamily="18" charset="0"/>
            </a:endParaRPr>
          </a:p>
          <a:p>
            <a:endParaRPr lang="en-US" dirty="0"/>
          </a:p>
        </p:txBody>
      </p:sp>
      <p:pic>
        <p:nvPicPr>
          <p:cNvPr id="5" name="Picture 4" descr="A black background with a black square&#10;&#10;AI-generated content may be incorrect.">
            <a:extLst>
              <a:ext uri="{FF2B5EF4-FFF2-40B4-BE49-F238E27FC236}">
                <a16:creationId xmlns:a16="http://schemas.microsoft.com/office/drawing/2014/main" id="{F11DBA1B-229E-A44E-094E-3A71CF11339A}"/>
              </a:ext>
            </a:extLst>
          </p:cNvPr>
          <p:cNvPicPr>
            <a:picLocks noChangeAspect="1"/>
          </p:cNvPicPr>
          <p:nvPr/>
        </p:nvPicPr>
        <p:blipFill>
          <a:blip r:embed="rId2">
            <a:duotone>
              <a:schemeClr val="accent6">
                <a:shade val="45000"/>
                <a:satMod val="135000"/>
              </a:schemeClr>
              <a:prstClr val="white"/>
            </a:duotone>
          </a:blip>
          <a:stretch>
            <a:fillRect/>
          </a:stretch>
        </p:blipFill>
        <p:spPr>
          <a:xfrm>
            <a:off x="9935509" y="739047"/>
            <a:ext cx="1009009" cy="1009009"/>
          </a:xfrm>
          <a:prstGeom prst="rect">
            <a:avLst/>
          </a:prstGeom>
        </p:spPr>
      </p:pic>
    </p:spTree>
    <p:extLst>
      <p:ext uri="{BB962C8B-B14F-4D97-AF65-F5344CB8AC3E}">
        <p14:creationId xmlns:p14="http://schemas.microsoft.com/office/powerpoint/2010/main" val="36989099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Override1.xml><?xml version="1.0" encoding="utf-8"?>
<a:themeOverride xmlns:a="http://schemas.openxmlformats.org/drawingml/2006/main">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themeOverride>
</file>

<file path=docProps/app.xml><?xml version="1.0" encoding="utf-8"?>
<Properties xmlns="http://schemas.openxmlformats.org/officeDocument/2006/extended-properties" xmlns:vt="http://schemas.openxmlformats.org/officeDocument/2006/docPropsVTypes">
  <Template/>
  <TotalTime>728</TotalTime>
  <Words>2128</Words>
  <Application>Microsoft Office PowerPoint</Application>
  <PresentationFormat>Widescreen</PresentationFormat>
  <Paragraphs>181</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Yu Gothic Light</vt:lpstr>
      <vt:lpstr>Aptos</vt:lpstr>
      <vt:lpstr>Aptos Display</vt:lpstr>
      <vt:lpstr>Arial Rounded MT Bold</vt:lpstr>
      <vt:lpstr>Century Gothic</vt:lpstr>
      <vt:lpstr>Courier New</vt:lpstr>
      <vt:lpstr>Garamond</vt:lpstr>
      <vt:lpstr>Symbol</vt:lpstr>
      <vt:lpstr>Times New Roman</vt:lpstr>
      <vt:lpstr>Wingdings</vt:lpstr>
      <vt:lpstr>Savon</vt:lpstr>
      <vt:lpstr>Hotel Booking </vt:lpstr>
      <vt:lpstr>  Group Code: ALX2_DAT2_G3   Team Members:  Rehab  Ahmed Hassen  REHAM MOHAMED IBRAHIM </vt:lpstr>
      <vt:lpstr>Introduction: </vt:lpstr>
      <vt:lpstr>Main Objective of this Project:  </vt:lpstr>
      <vt:lpstr>Steps: </vt:lpstr>
      <vt:lpstr>PowerPoint Presentation</vt:lpstr>
      <vt:lpstr>PowerPoint Presentation</vt:lpstr>
      <vt:lpstr>PowerPoint Presentation</vt:lpstr>
      <vt:lpstr>Data cleaning : </vt:lpstr>
      <vt:lpstr>Challenges in this data:</vt:lpstr>
      <vt:lpstr>Our Main KPIs: </vt:lpstr>
      <vt:lpstr>Other Unavailable KPIs in current data:  </vt:lpstr>
      <vt:lpstr>Research Questions for our Hotel Booking Data:</vt:lpstr>
      <vt:lpstr>Data Visualization and dashboard: </vt:lpstr>
      <vt:lpstr>Insights: </vt:lpstr>
      <vt:lpstr>Areas of improvement:</vt:lpstr>
      <vt:lpstr>Areas of improvement:</vt:lpstr>
      <vt:lpstr>Areas of improvement:</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rehab hassen</dc:creator>
  <cp:lastModifiedBy>rehab hassen</cp:lastModifiedBy>
  <cp:revision>12</cp:revision>
  <dcterms:created xsi:type="dcterms:W3CDTF">2025-04-07T10:42:38Z</dcterms:created>
  <dcterms:modified xsi:type="dcterms:W3CDTF">2025-04-13T20:41:08Z</dcterms:modified>
</cp:coreProperties>
</file>